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82" r:id="rId3"/>
    <p:sldId id="275" r:id="rId4"/>
    <p:sldId id="285" r:id="rId5"/>
    <p:sldId id="284" r:id="rId6"/>
    <p:sldId id="286" r:id="rId7"/>
    <p:sldId id="283" r:id="rId8"/>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5595"/>
    <a:srgbClr val="195AA8"/>
    <a:srgbClr val="283E6E"/>
    <a:srgbClr val="5C72B3"/>
    <a:srgbClr val="001B3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6" d="100"/>
          <a:sy n="126" d="100"/>
        </p:scale>
        <p:origin x="-118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3B8623B7-24D3-42A5-B0C8-EB54A4AD27F0}" type="datetimeFigureOut">
              <a:rPr lang="ru-RU" smtClean="0"/>
              <a:t>31.05.2019</a:t>
            </a:fld>
            <a:endParaRPr lang="ru-RU"/>
          </a:p>
        </p:txBody>
      </p:sp>
      <p:sp>
        <p:nvSpPr>
          <p:cNvPr id="4" name="Образ слайда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91C6806F-F224-400C-8304-72801C56404A}" type="slidenum">
              <a:rPr lang="ru-RU" smtClean="0"/>
              <a:t>‹#›</a:t>
            </a:fld>
            <a:endParaRPr lang="ru-RU"/>
          </a:p>
        </p:txBody>
      </p:sp>
    </p:spTree>
    <p:extLst>
      <p:ext uri="{BB962C8B-B14F-4D97-AF65-F5344CB8AC3E}">
        <p14:creationId xmlns:p14="http://schemas.microsoft.com/office/powerpoint/2010/main" val="2710042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Рисунок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26841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A0D9D3-9904-8C48-8E03-01760A1D8F8D}" type="datetimeFigureOut">
              <a:rPr lang="en-US" smtClean="0"/>
              <a:t>5/31/2019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699076-EACD-6F48-A38F-1CEDAE6B1DD7}" type="slidenum">
              <a:rPr lang="en-US" smtClean="0"/>
              <a:t>‹#›</a:t>
            </a:fld>
            <a:endParaRPr lang="en-US" dirty="0"/>
          </a:p>
        </p:txBody>
      </p:sp>
    </p:spTree>
    <p:extLst>
      <p:ext uri="{BB962C8B-B14F-4D97-AF65-F5344CB8AC3E}">
        <p14:creationId xmlns:p14="http://schemas.microsoft.com/office/powerpoint/2010/main" val="1023155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A0D9D3-9904-8C48-8E03-01760A1D8F8D}" type="datetimeFigureOut">
              <a:rPr lang="en-US" smtClean="0"/>
              <a:t>5/31/2019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699076-EACD-6F48-A38F-1CEDAE6B1DD7}" type="slidenum">
              <a:rPr lang="en-US" smtClean="0"/>
              <a:t>‹#›</a:t>
            </a:fld>
            <a:endParaRPr lang="en-US" dirty="0"/>
          </a:p>
        </p:txBody>
      </p:sp>
    </p:spTree>
    <p:extLst>
      <p:ext uri="{BB962C8B-B14F-4D97-AF65-F5344CB8AC3E}">
        <p14:creationId xmlns:p14="http://schemas.microsoft.com/office/powerpoint/2010/main" val="1199363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5" name="Рисунок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30163" y="500795"/>
            <a:ext cx="6713838" cy="207700"/>
          </a:xfrm>
          <a:prstGeom prst="rect">
            <a:avLst/>
          </a:prstGeom>
        </p:spPr>
      </p:pic>
      <p:pic>
        <p:nvPicPr>
          <p:cNvPr id="3" name="Рисунок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6581" y="461746"/>
            <a:ext cx="1857636" cy="728194"/>
          </a:xfrm>
          <a:prstGeom prst="rect">
            <a:avLst/>
          </a:prstGeom>
        </p:spPr>
      </p:pic>
    </p:spTree>
    <p:extLst>
      <p:ext uri="{BB962C8B-B14F-4D97-AF65-F5344CB8AC3E}">
        <p14:creationId xmlns:p14="http://schemas.microsoft.com/office/powerpoint/2010/main" val="2834836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6" name="Рисунок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430163" y="500795"/>
            <a:ext cx="6713838" cy="207700"/>
          </a:xfrm>
          <a:prstGeom prst="rect">
            <a:avLst/>
          </a:prstGeom>
        </p:spPr>
      </p:pic>
      <p:pic>
        <p:nvPicPr>
          <p:cNvPr id="7" name="Рисунок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6581" y="461746"/>
            <a:ext cx="1857636" cy="728194"/>
          </a:xfrm>
          <a:prstGeom prst="rect">
            <a:avLst/>
          </a:prstGeom>
        </p:spPr>
      </p:pic>
    </p:spTree>
    <p:extLst>
      <p:ext uri="{BB962C8B-B14F-4D97-AF65-F5344CB8AC3E}">
        <p14:creationId xmlns:p14="http://schemas.microsoft.com/office/powerpoint/2010/main" val="2522793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748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0715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6EA0D9D3-9904-8C48-8E03-01760A1D8F8D}" type="datetimeFigureOut">
              <a:rPr lang="en-US" smtClean="0"/>
              <a:t>5/31/2019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B699076-EACD-6F48-A38F-1CEDAE6B1DD7}" type="slidenum">
              <a:rPr lang="en-US" smtClean="0"/>
              <a:t>‹#›</a:t>
            </a:fld>
            <a:endParaRPr lang="en-US" dirty="0"/>
          </a:p>
        </p:txBody>
      </p:sp>
    </p:spTree>
    <p:extLst>
      <p:ext uri="{BB962C8B-B14F-4D97-AF65-F5344CB8AC3E}">
        <p14:creationId xmlns:p14="http://schemas.microsoft.com/office/powerpoint/2010/main" val="3112788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6EA0D9D3-9904-8C48-8E03-01760A1D8F8D}" type="datetimeFigureOut">
              <a:rPr lang="en-US" smtClean="0"/>
              <a:t>5/31/2019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B699076-EACD-6F48-A38F-1CEDAE6B1DD7}" type="slidenum">
              <a:rPr lang="en-US" smtClean="0"/>
              <a:t>‹#›</a:t>
            </a:fld>
            <a:endParaRPr lang="en-US" dirty="0"/>
          </a:p>
        </p:txBody>
      </p:sp>
    </p:spTree>
    <p:extLst>
      <p:ext uri="{BB962C8B-B14F-4D97-AF65-F5344CB8AC3E}">
        <p14:creationId xmlns:p14="http://schemas.microsoft.com/office/powerpoint/2010/main" val="1340808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0D9D3-9904-8C48-8E03-01760A1D8F8D}" type="datetimeFigureOut">
              <a:rPr lang="en-US" smtClean="0"/>
              <a:t>5/31/2019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B699076-EACD-6F48-A38F-1CEDAE6B1DD7}" type="slidenum">
              <a:rPr lang="en-US" smtClean="0"/>
              <a:t>‹#›</a:t>
            </a:fld>
            <a:endParaRPr lang="en-US" dirty="0"/>
          </a:p>
        </p:txBody>
      </p:sp>
    </p:spTree>
    <p:extLst>
      <p:ext uri="{BB962C8B-B14F-4D97-AF65-F5344CB8AC3E}">
        <p14:creationId xmlns:p14="http://schemas.microsoft.com/office/powerpoint/2010/main" val="438709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0D9D3-9904-8C48-8E03-01760A1D8F8D}" type="datetimeFigureOut">
              <a:rPr lang="en-US" smtClean="0"/>
              <a:t>5/31/2019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699076-EACD-6F48-A38F-1CEDAE6B1DD7}" type="slidenum">
              <a:rPr lang="en-US" smtClean="0"/>
              <a:t>‹#›</a:t>
            </a:fld>
            <a:endParaRPr lang="en-US" dirty="0"/>
          </a:p>
        </p:txBody>
      </p:sp>
    </p:spTree>
    <p:extLst>
      <p:ext uri="{BB962C8B-B14F-4D97-AF65-F5344CB8AC3E}">
        <p14:creationId xmlns:p14="http://schemas.microsoft.com/office/powerpoint/2010/main" val="3467189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0D9D3-9904-8C48-8E03-01760A1D8F8D}" type="datetimeFigureOut">
              <a:rPr lang="en-US" smtClean="0"/>
              <a:t>5/31/2019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699076-EACD-6F48-A38F-1CEDAE6B1DD7}" type="slidenum">
              <a:rPr lang="en-US" smtClean="0"/>
              <a:t>‹#›</a:t>
            </a:fld>
            <a:endParaRPr lang="en-US" dirty="0"/>
          </a:p>
        </p:txBody>
      </p:sp>
    </p:spTree>
    <p:extLst>
      <p:ext uri="{BB962C8B-B14F-4D97-AF65-F5344CB8AC3E}">
        <p14:creationId xmlns:p14="http://schemas.microsoft.com/office/powerpoint/2010/main" val="1824446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A0D9D3-9904-8C48-8E03-01760A1D8F8D}" type="datetimeFigureOut">
              <a:rPr lang="en-US" smtClean="0"/>
              <a:t>5/31/2019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699076-EACD-6F48-A38F-1CEDAE6B1DD7}" type="slidenum">
              <a:rPr lang="en-US" smtClean="0"/>
              <a:t>‹#›</a:t>
            </a:fld>
            <a:endParaRPr lang="en-US" dirty="0"/>
          </a:p>
        </p:txBody>
      </p:sp>
    </p:spTree>
    <p:extLst>
      <p:ext uri="{BB962C8B-B14F-4D97-AF65-F5344CB8AC3E}">
        <p14:creationId xmlns:p14="http://schemas.microsoft.com/office/powerpoint/2010/main" val="384652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500628" y="5094514"/>
            <a:ext cx="6682688" cy="1463039"/>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just">
              <a:lnSpc>
                <a:spcPts val="3140"/>
              </a:lnSpc>
            </a:pPr>
            <a:r>
              <a:rPr lang="ru-RU" sz="2800" b="1" dirty="0" smtClean="0">
                <a:solidFill>
                  <a:srgbClr val="283E6E"/>
                </a:solidFill>
              </a:rPr>
              <a:t>«Гарантия </a:t>
            </a:r>
            <a:r>
              <a:rPr lang="ru-RU" sz="2800" b="1" dirty="0">
                <a:solidFill>
                  <a:srgbClr val="283E6E"/>
                </a:solidFill>
              </a:rPr>
              <a:t>в пользу налоговых </a:t>
            </a:r>
            <a:r>
              <a:rPr lang="ru-RU" sz="2800" b="1" dirty="0" smtClean="0">
                <a:solidFill>
                  <a:srgbClr val="283E6E"/>
                </a:solidFill>
              </a:rPr>
              <a:t>органов</a:t>
            </a:r>
            <a:r>
              <a:rPr lang="en-US" sz="2800" b="1" dirty="0" smtClean="0">
                <a:solidFill>
                  <a:srgbClr val="283E6E"/>
                </a:solidFill>
              </a:rPr>
              <a:t> </a:t>
            </a:r>
            <a:r>
              <a:rPr lang="ru-RU" sz="2800" b="1" dirty="0" smtClean="0">
                <a:solidFill>
                  <a:srgbClr val="283E6E"/>
                </a:solidFill>
              </a:rPr>
              <a:t>для </a:t>
            </a:r>
            <a:r>
              <a:rPr lang="ru-RU" sz="2800" b="1" dirty="0">
                <a:solidFill>
                  <a:srgbClr val="283E6E"/>
                </a:solidFill>
              </a:rPr>
              <a:t>некрупных </a:t>
            </a:r>
            <a:r>
              <a:rPr lang="ru-RU" sz="2800" b="1" dirty="0" smtClean="0">
                <a:solidFill>
                  <a:srgbClr val="283E6E"/>
                </a:solidFill>
              </a:rPr>
              <a:t>экспортёров»</a:t>
            </a:r>
            <a:endParaRPr lang="ru-RU" sz="2500" cap="all" dirty="0">
              <a:solidFill>
                <a:srgbClr val="283E6E"/>
              </a:solidFill>
              <a:latin typeface="Circe"/>
              <a:cs typeface="Circe"/>
            </a:endParaRPr>
          </a:p>
        </p:txBody>
      </p:sp>
      <p:sp>
        <p:nvSpPr>
          <p:cNvPr id="7" name="Subtitle 2"/>
          <p:cNvSpPr txBox="1">
            <a:spLocks/>
          </p:cNvSpPr>
          <p:nvPr/>
        </p:nvSpPr>
        <p:spPr>
          <a:xfrm>
            <a:off x="7868580" y="6082571"/>
            <a:ext cx="1101249" cy="739407"/>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600"/>
              </a:spcBef>
              <a:buNone/>
            </a:pPr>
            <a:r>
              <a:rPr lang="en-US" sz="1250" dirty="0" smtClean="0">
                <a:solidFill>
                  <a:srgbClr val="283E6E"/>
                </a:solidFill>
                <a:latin typeface="Circe"/>
                <a:cs typeface="Circe"/>
              </a:rPr>
              <a:t>20</a:t>
            </a:r>
            <a:r>
              <a:rPr lang="ru-RU" sz="1250" smtClean="0">
                <a:solidFill>
                  <a:srgbClr val="283E6E"/>
                </a:solidFill>
                <a:latin typeface="Circe"/>
                <a:cs typeface="Circe"/>
              </a:rPr>
              <a:t>.05</a:t>
            </a:r>
            <a:r>
              <a:rPr lang="en-US" sz="1250" smtClean="0">
                <a:solidFill>
                  <a:srgbClr val="283E6E"/>
                </a:solidFill>
                <a:latin typeface="Circe"/>
                <a:cs typeface="Circe"/>
              </a:rPr>
              <a:t>.2017</a:t>
            </a:r>
            <a:endParaRPr lang="en-US" sz="1250" dirty="0">
              <a:solidFill>
                <a:srgbClr val="283E6E"/>
              </a:solidFill>
              <a:latin typeface="Circe"/>
              <a:cs typeface="Circe"/>
            </a:endParaRPr>
          </a:p>
        </p:txBody>
      </p:sp>
    </p:spTree>
    <p:extLst>
      <p:ext uri="{BB962C8B-B14F-4D97-AF65-F5344CB8AC3E}">
        <p14:creationId xmlns:p14="http://schemas.microsoft.com/office/powerpoint/2010/main" val="1732636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723"/>
          <p:cNvSpPr txBox="1"/>
          <p:nvPr/>
        </p:nvSpPr>
        <p:spPr>
          <a:xfrm>
            <a:off x="1360074" y="1468479"/>
            <a:ext cx="5923573" cy="355200"/>
          </a:xfrm>
          <a:prstGeom prst="rect">
            <a:avLst/>
          </a:prstGeom>
          <a:noFill/>
          <a:ln>
            <a:noFill/>
          </a:ln>
        </p:spPr>
        <p:txBody>
          <a:bodyPr wrap="square" lIns="91425" tIns="45700" rIns="91425" bIns="45700" anchor="t" anchorCtr="0">
            <a:noAutofit/>
          </a:bodyPr>
          <a:lstStyle/>
          <a:p>
            <a:r>
              <a:rPr lang="ru-RU" b="1" u="sng" dirty="0" smtClean="0">
                <a:solidFill>
                  <a:srgbClr val="205595"/>
                </a:solidFill>
                <a:latin typeface="Arial" panose="020B0604020202020204" pitchFamily="34" charset="0"/>
                <a:ea typeface="Arial"/>
                <a:cs typeface="Arial" panose="020B0604020202020204" pitchFamily="34" charset="0"/>
                <a:sym typeface="Arial"/>
              </a:rPr>
              <a:t>Основные условия гарантии в пользу ФНС</a:t>
            </a:r>
            <a:endParaRPr lang="ru-RU" b="1" u="sng" dirty="0">
              <a:solidFill>
                <a:srgbClr val="205595"/>
              </a:solidFill>
              <a:latin typeface="Arial" panose="020B0604020202020204" pitchFamily="34" charset="0"/>
              <a:ea typeface="Arial"/>
              <a:cs typeface="Arial" panose="020B0604020202020204" pitchFamily="34" charset="0"/>
              <a:sym typeface="Arial"/>
            </a:endParaRPr>
          </a:p>
        </p:txBody>
      </p:sp>
      <p:sp>
        <p:nvSpPr>
          <p:cNvPr id="2" name="TextBox 1"/>
          <p:cNvSpPr txBox="1"/>
          <p:nvPr/>
        </p:nvSpPr>
        <p:spPr>
          <a:xfrm>
            <a:off x="975871" y="2166897"/>
            <a:ext cx="7645613" cy="3693319"/>
          </a:xfrm>
          <a:prstGeom prst="rect">
            <a:avLst/>
          </a:prstGeom>
          <a:noFill/>
        </p:spPr>
        <p:txBody>
          <a:bodyPr wrap="square" rtlCol="0">
            <a:spAutoFit/>
          </a:bodyPr>
          <a:lstStyle/>
          <a:p>
            <a:pPr marL="285750" indent="-285750">
              <a:buFont typeface="Wingdings" panose="05000000000000000000" pitchFamily="2" charset="2"/>
              <a:buChar char="ü"/>
            </a:pPr>
            <a:r>
              <a:rPr lang="ru-RU" dirty="0" smtClean="0">
                <a:solidFill>
                  <a:srgbClr val="205595"/>
                </a:solidFill>
                <a:latin typeface="Arial" panose="020B0604020202020204" pitchFamily="34" charset="0"/>
                <a:cs typeface="Arial" panose="020B0604020202020204" pitchFamily="34" charset="0"/>
              </a:rPr>
              <a:t>Компания – Субъект МСП</a:t>
            </a:r>
          </a:p>
          <a:p>
            <a:pPr marL="285750" indent="-285750">
              <a:buFont typeface="Wingdings" panose="05000000000000000000" pitchFamily="2" charset="2"/>
              <a:buChar char="ü"/>
            </a:pPr>
            <a:r>
              <a:rPr lang="ru-RU" dirty="0" smtClean="0">
                <a:solidFill>
                  <a:srgbClr val="205595"/>
                </a:solidFill>
                <a:latin typeface="Arial" panose="020B0604020202020204" pitchFamily="34" charset="0"/>
                <a:cs typeface="Arial" panose="020B0604020202020204" pitchFamily="34" charset="0"/>
              </a:rPr>
              <a:t>Сумма гарантии – не более 1 000 000 рублей</a:t>
            </a:r>
          </a:p>
          <a:p>
            <a:pPr marL="285750" indent="-285750">
              <a:buFont typeface="Wingdings" panose="05000000000000000000" pitchFamily="2" charset="2"/>
              <a:buChar char="ü"/>
            </a:pPr>
            <a:r>
              <a:rPr lang="ru-RU" dirty="0" smtClean="0">
                <a:solidFill>
                  <a:srgbClr val="205595"/>
                </a:solidFill>
                <a:latin typeface="Arial" panose="020B0604020202020204" pitchFamily="34" charset="0"/>
                <a:cs typeface="Arial" panose="020B0604020202020204" pitchFamily="34" charset="0"/>
              </a:rPr>
              <a:t>Срок гарантии – не более 11 месяцев</a:t>
            </a:r>
          </a:p>
          <a:p>
            <a:pPr marL="285750" indent="-285750">
              <a:buFont typeface="Wingdings" panose="05000000000000000000" pitchFamily="2" charset="2"/>
              <a:buChar char="ü"/>
            </a:pPr>
            <a:r>
              <a:rPr lang="ru-RU" dirty="0" smtClean="0">
                <a:solidFill>
                  <a:srgbClr val="205595"/>
                </a:solidFill>
                <a:latin typeface="Arial" panose="020B0604020202020204" pitchFamily="34" charset="0"/>
                <a:cs typeface="Arial" panose="020B0604020202020204" pitchFamily="34" charset="0"/>
              </a:rPr>
              <a:t>Ставка комиссии – 2,5% (единовременный платеж)</a:t>
            </a:r>
          </a:p>
          <a:p>
            <a:pPr marL="285750" indent="-285750">
              <a:buFont typeface="Wingdings" panose="05000000000000000000" pitchFamily="2" charset="2"/>
              <a:buChar char="ü"/>
            </a:pPr>
            <a:endParaRPr lang="ru-RU" dirty="0" smtClean="0">
              <a:solidFill>
                <a:srgbClr val="205595"/>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endParaRPr lang="ru-RU" dirty="0" smtClean="0">
              <a:solidFill>
                <a:srgbClr val="205595"/>
              </a:solidFill>
              <a:latin typeface="Arial" panose="020B0604020202020204" pitchFamily="34" charset="0"/>
              <a:cs typeface="Arial" panose="020B0604020202020204" pitchFamily="34" charset="0"/>
            </a:endParaRPr>
          </a:p>
          <a:p>
            <a:r>
              <a:rPr lang="ru-RU" dirty="0" smtClean="0">
                <a:solidFill>
                  <a:srgbClr val="205595"/>
                </a:solidFill>
                <a:latin typeface="Arial" panose="020B0604020202020204" pitchFamily="34" charset="0"/>
                <a:cs typeface="Arial" panose="020B0604020202020204" pitchFamily="34" charset="0"/>
              </a:rPr>
              <a:t>                     </a:t>
            </a:r>
            <a:r>
              <a:rPr lang="ru-RU" b="1" u="sng" dirty="0" smtClean="0">
                <a:solidFill>
                  <a:srgbClr val="205595"/>
                </a:solidFill>
                <a:latin typeface="Arial" panose="020B0604020202020204" pitchFamily="34" charset="0"/>
                <a:cs typeface="Arial" panose="020B0604020202020204" pitchFamily="34" charset="0"/>
              </a:rPr>
              <a:t>Условия получения гарантии</a:t>
            </a:r>
          </a:p>
          <a:p>
            <a:endParaRPr lang="ru-RU" dirty="0" smtClean="0">
              <a:solidFill>
                <a:srgbClr val="205595"/>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ru-RU" dirty="0" smtClean="0">
                <a:solidFill>
                  <a:srgbClr val="205595"/>
                </a:solidFill>
                <a:latin typeface="Arial" panose="020B0604020202020204" pitchFamily="34" charset="0"/>
                <a:cs typeface="Arial" panose="020B0604020202020204" pitchFamily="34" charset="0"/>
              </a:rPr>
              <a:t>Есть положительный опыт возмещения налога НДС из бюджета</a:t>
            </a:r>
          </a:p>
          <a:p>
            <a:pPr marL="285750" indent="-285750">
              <a:buFont typeface="Wingdings" panose="05000000000000000000" pitchFamily="2" charset="2"/>
              <a:buChar char="ü"/>
            </a:pPr>
            <a:r>
              <a:rPr lang="ru-RU" dirty="0" smtClean="0">
                <a:solidFill>
                  <a:srgbClr val="205595"/>
                </a:solidFill>
                <a:latin typeface="Arial" panose="020B0604020202020204" pitchFamily="34" charset="0"/>
                <a:cs typeface="Arial" panose="020B0604020202020204" pitchFamily="34" charset="0"/>
              </a:rPr>
              <a:t>Срок ведения деятельности – не менее 24 месяцев</a:t>
            </a:r>
          </a:p>
          <a:p>
            <a:pPr marL="285750" indent="-285750">
              <a:buFont typeface="Wingdings" panose="05000000000000000000" pitchFamily="2" charset="2"/>
              <a:buChar char="ü"/>
            </a:pPr>
            <a:r>
              <a:rPr lang="ru-RU" dirty="0" smtClean="0">
                <a:solidFill>
                  <a:srgbClr val="205595"/>
                </a:solidFill>
                <a:latin typeface="Arial" panose="020B0604020202020204" pitchFamily="34" charset="0"/>
                <a:cs typeface="Arial" panose="020B0604020202020204" pitchFamily="34" charset="0"/>
              </a:rPr>
              <a:t>Положительный результат деятельности компании</a:t>
            </a:r>
          </a:p>
          <a:p>
            <a:pPr marL="285750" indent="-285750">
              <a:buFont typeface="Wingdings" panose="05000000000000000000" pitchFamily="2" charset="2"/>
              <a:buChar char="ü"/>
            </a:pPr>
            <a:r>
              <a:rPr lang="ru-RU" dirty="0">
                <a:solidFill>
                  <a:srgbClr val="205595"/>
                </a:solidFill>
                <a:latin typeface="Arial" panose="020B0604020202020204" pitchFamily="34" charset="0"/>
                <a:cs typeface="Arial" panose="020B0604020202020204" pitchFamily="34" charset="0"/>
              </a:rPr>
              <a:t>Обеспечение – поручительство собственников компании</a:t>
            </a:r>
          </a:p>
          <a:p>
            <a:endParaRPr lang="ru-RU" dirty="0">
              <a:solidFill>
                <a:srgbClr val="20559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762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5041" y="951883"/>
            <a:ext cx="3842975" cy="369332"/>
          </a:xfrm>
          <a:prstGeom prst="rect">
            <a:avLst/>
          </a:prstGeom>
          <a:noFill/>
        </p:spPr>
        <p:txBody>
          <a:bodyPr wrap="none" rtlCol="0">
            <a:spAutoFit/>
          </a:bodyPr>
          <a:lstStyle/>
          <a:p>
            <a:r>
              <a:rPr lang="ru-RU" b="1" u="sng" dirty="0" smtClean="0">
                <a:solidFill>
                  <a:schemeClr val="accent1">
                    <a:lumMod val="50000"/>
                  </a:schemeClr>
                </a:solidFill>
              </a:rPr>
              <a:t>Что такое возмещенный налог НДС?</a:t>
            </a:r>
            <a:endParaRPr lang="ru-RU" b="1" u="sng" dirty="0">
              <a:solidFill>
                <a:schemeClr val="accent1">
                  <a:lumMod val="50000"/>
                </a:schemeClr>
              </a:solidFill>
            </a:endParaRPr>
          </a:p>
        </p:txBody>
      </p:sp>
      <p:sp>
        <p:nvSpPr>
          <p:cNvPr id="3" name="Прямоугольник 2"/>
          <p:cNvSpPr/>
          <p:nvPr/>
        </p:nvSpPr>
        <p:spPr>
          <a:xfrm>
            <a:off x="3619177" y="3133729"/>
            <a:ext cx="1483019" cy="960504"/>
          </a:xfrm>
          <a:prstGeom prst="rect">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100" dirty="0" smtClean="0">
                <a:solidFill>
                  <a:schemeClr val="accent1">
                    <a:lumMod val="50000"/>
                  </a:schemeClr>
                </a:solidFill>
              </a:rPr>
              <a:t>Компания производитель (экспортер)</a:t>
            </a:r>
            <a:endParaRPr lang="ru-RU" sz="1100" dirty="0">
              <a:solidFill>
                <a:schemeClr val="accent1">
                  <a:lumMod val="50000"/>
                </a:schemeClr>
              </a:solidFill>
            </a:endParaRPr>
          </a:p>
        </p:txBody>
      </p:sp>
      <p:sp>
        <p:nvSpPr>
          <p:cNvPr id="4" name="Прямоугольник 3"/>
          <p:cNvSpPr/>
          <p:nvPr/>
        </p:nvSpPr>
        <p:spPr>
          <a:xfrm>
            <a:off x="822190" y="3149097"/>
            <a:ext cx="1459967" cy="929768"/>
          </a:xfrm>
          <a:prstGeom prst="rect">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100" dirty="0" smtClean="0">
                <a:solidFill>
                  <a:schemeClr val="accent1">
                    <a:lumMod val="50000"/>
                  </a:schemeClr>
                </a:solidFill>
              </a:rPr>
              <a:t>Поставщики сырья</a:t>
            </a:r>
          </a:p>
          <a:p>
            <a:pPr algn="ctr"/>
            <a:r>
              <a:rPr lang="ru-RU" sz="1100" dirty="0" smtClean="0">
                <a:solidFill>
                  <a:schemeClr val="accent1">
                    <a:lumMod val="50000"/>
                  </a:schemeClr>
                </a:solidFill>
              </a:rPr>
              <a:t>Сумма с НДС 20%</a:t>
            </a:r>
            <a:endParaRPr lang="ru-RU" sz="1100" dirty="0">
              <a:solidFill>
                <a:schemeClr val="accent1">
                  <a:lumMod val="50000"/>
                </a:schemeClr>
              </a:solidFill>
            </a:endParaRPr>
          </a:p>
        </p:txBody>
      </p:sp>
      <p:sp>
        <p:nvSpPr>
          <p:cNvPr id="19" name="Прямоугольник 18"/>
          <p:cNvSpPr/>
          <p:nvPr/>
        </p:nvSpPr>
        <p:spPr>
          <a:xfrm>
            <a:off x="6446902" y="3164465"/>
            <a:ext cx="1459967" cy="929768"/>
          </a:xfrm>
          <a:prstGeom prst="rect">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1100" dirty="0" smtClean="0">
                <a:solidFill>
                  <a:schemeClr val="accent1">
                    <a:lumMod val="50000"/>
                  </a:schemeClr>
                </a:solidFill>
              </a:rPr>
              <a:t>Импортер - покупатель</a:t>
            </a:r>
          </a:p>
          <a:p>
            <a:pPr algn="ctr"/>
            <a:r>
              <a:rPr lang="ru-RU" sz="1100" dirty="0" smtClean="0">
                <a:solidFill>
                  <a:schemeClr val="accent1">
                    <a:lumMod val="50000"/>
                  </a:schemeClr>
                </a:solidFill>
              </a:rPr>
              <a:t>Сумма с НДС 20%</a:t>
            </a:r>
          </a:p>
          <a:p>
            <a:pPr algn="ctr"/>
            <a:r>
              <a:rPr lang="ru-RU" sz="1400" dirty="0" smtClean="0">
                <a:solidFill>
                  <a:schemeClr val="accent1">
                    <a:lumMod val="50000"/>
                  </a:schemeClr>
                </a:solidFill>
              </a:rPr>
              <a:t>НДС 0%</a:t>
            </a:r>
            <a:endParaRPr lang="ru-RU" sz="1400" dirty="0">
              <a:solidFill>
                <a:schemeClr val="accent1">
                  <a:lumMod val="50000"/>
                </a:schemeClr>
              </a:solidFill>
            </a:endParaRPr>
          </a:p>
        </p:txBody>
      </p:sp>
      <p:cxnSp>
        <p:nvCxnSpPr>
          <p:cNvPr id="8" name="Прямая соединительная линия 7"/>
          <p:cNvCxnSpPr/>
          <p:nvPr/>
        </p:nvCxnSpPr>
        <p:spPr>
          <a:xfrm>
            <a:off x="7100046" y="3697645"/>
            <a:ext cx="514832"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10" name="Стрелка вправо 9"/>
          <p:cNvSpPr/>
          <p:nvPr/>
        </p:nvSpPr>
        <p:spPr>
          <a:xfrm>
            <a:off x="5102196" y="3529456"/>
            <a:ext cx="1267867" cy="21849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1" name="TextBox 10"/>
          <p:cNvSpPr txBox="1"/>
          <p:nvPr/>
        </p:nvSpPr>
        <p:spPr>
          <a:xfrm>
            <a:off x="2435836" y="3731317"/>
            <a:ext cx="1029662" cy="369332"/>
          </a:xfrm>
          <a:prstGeom prst="rect">
            <a:avLst/>
          </a:prstGeom>
          <a:noFill/>
        </p:spPr>
        <p:txBody>
          <a:bodyPr wrap="square" rtlCol="0">
            <a:spAutoFit/>
          </a:bodyPr>
          <a:lstStyle/>
          <a:p>
            <a:pPr algn="ctr"/>
            <a:r>
              <a:rPr lang="ru-RU" sz="900" dirty="0" smtClean="0"/>
              <a:t>Закупка сырья и материалов </a:t>
            </a:r>
            <a:endParaRPr lang="ru-RU" sz="900" dirty="0"/>
          </a:p>
        </p:txBody>
      </p:sp>
      <p:sp>
        <p:nvSpPr>
          <p:cNvPr id="26" name="TextBox 25"/>
          <p:cNvSpPr txBox="1"/>
          <p:nvPr/>
        </p:nvSpPr>
        <p:spPr>
          <a:xfrm>
            <a:off x="2435836" y="3272736"/>
            <a:ext cx="1029662" cy="230832"/>
          </a:xfrm>
          <a:prstGeom prst="rect">
            <a:avLst/>
          </a:prstGeom>
          <a:noFill/>
        </p:spPr>
        <p:txBody>
          <a:bodyPr wrap="square" rtlCol="0">
            <a:spAutoFit/>
          </a:bodyPr>
          <a:lstStyle/>
          <a:p>
            <a:pPr algn="ctr"/>
            <a:r>
              <a:rPr lang="ru-RU" sz="900" dirty="0" smtClean="0">
                <a:solidFill>
                  <a:srgbClr val="C00000"/>
                </a:solidFill>
              </a:rPr>
              <a:t>Входящий НДС</a:t>
            </a:r>
            <a:endParaRPr lang="ru-RU" sz="900" dirty="0">
              <a:solidFill>
                <a:srgbClr val="C00000"/>
              </a:solidFill>
            </a:endParaRPr>
          </a:p>
        </p:txBody>
      </p:sp>
      <p:sp>
        <p:nvSpPr>
          <p:cNvPr id="36" name="Стрелка вправо 35"/>
          <p:cNvSpPr/>
          <p:nvPr/>
        </p:nvSpPr>
        <p:spPr>
          <a:xfrm>
            <a:off x="2316733" y="3504732"/>
            <a:ext cx="1267867" cy="21849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37" name="TextBox 36"/>
          <p:cNvSpPr txBox="1"/>
          <p:nvPr/>
        </p:nvSpPr>
        <p:spPr>
          <a:xfrm>
            <a:off x="5221298" y="3298624"/>
            <a:ext cx="1029662" cy="230832"/>
          </a:xfrm>
          <a:prstGeom prst="rect">
            <a:avLst/>
          </a:prstGeom>
          <a:noFill/>
        </p:spPr>
        <p:txBody>
          <a:bodyPr wrap="square" rtlCol="0">
            <a:spAutoFit/>
          </a:bodyPr>
          <a:lstStyle/>
          <a:p>
            <a:pPr algn="ctr"/>
            <a:r>
              <a:rPr lang="ru-RU" sz="900" dirty="0" smtClean="0">
                <a:solidFill>
                  <a:srgbClr val="C00000"/>
                </a:solidFill>
              </a:rPr>
              <a:t>Исходящий НДС</a:t>
            </a:r>
            <a:endParaRPr lang="ru-RU" sz="900" dirty="0">
              <a:solidFill>
                <a:srgbClr val="C00000"/>
              </a:solidFill>
            </a:endParaRPr>
          </a:p>
        </p:txBody>
      </p:sp>
      <p:sp>
        <p:nvSpPr>
          <p:cNvPr id="38" name="TextBox 37"/>
          <p:cNvSpPr txBox="1"/>
          <p:nvPr/>
        </p:nvSpPr>
        <p:spPr>
          <a:xfrm>
            <a:off x="5179035" y="3753785"/>
            <a:ext cx="1029662" cy="369332"/>
          </a:xfrm>
          <a:prstGeom prst="rect">
            <a:avLst/>
          </a:prstGeom>
          <a:noFill/>
        </p:spPr>
        <p:txBody>
          <a:bodyPr wrap="square" rtlCol="0">
            <a:spAutoFit/>
          </a:bodyPr>
          <a:lstStyle/>
          <a:p>
            <a:pPr algn="ctr"/>
            <a:r>
              <a:rPr lang="ru-RU" sz="900" dirty="0" smtClean="0"/>
              <a:t>Произведенная продукция</a:t>
            </a:r>
            <a:endParaRPr lang="ru-RU" sz="900" dirty="0"/>
          </a:p>
        </p:txBody>
      </p:sp>
      <p:sp>
        <p:nvSpPr>
          <p:cNvPr id="13" name="TextBox 12"/>
          <p:cNvSpPr txBox="1"/>
          <p:nvPr/>
        </p:nvSpPr>
        <p:spPr>
          <a:xfrm>
            <a:off x="510987" y="4738602"/>
            <a:ext cx="8302598" cy="954107"/>
          </a:xfrm>
          <a:prstGeom prst="rect">
            <a:avLst/>
          </a:prstGeom>
          <a:noFill/>
        </p:spPr>
        <p:txBody>
          <a:bodyPr wrap="square" rtlCol="0">
            <a:spAutoFit/>
          </a:bodyPr>
          <a:lstStyle/>
          <a:p>
            <a:pPr algn="ctr"/>
            <a:r>
              <a:rPr lang="ru-RU" sz="1400" dirty="0" smtClean="0">
                <a:solidFill>
                  <a:srgbClr val="C00000"/>
                </a:solidFill>
              </a:rPr>
              <a:t>При отгрузке продукции на экспорт компания применяет льготный режим налогообложения – </a:t>
            </a:r>
          </a:p>
          <a:p>
            <a:pPr algn="ctr"/>
            <a:r>
              <a:rPr lang="ru-RU" sz="1400" dirty="0" smtClean="0">
                <a:solidFill>
                  <a:srgbClr val="C00000"/>
                </a:solidFill>
              </a:rPr>
              <a:t>«нулевую» ставку налога НДС</a:t>
            </a:r>
          </a:p>
          <a:p>
            <a:pPr algn="ctr"/>
            <a:endParaRPr lang="ru-RU" sz="1400" dirty="0" smtClean="0">
              <a:solidFill>
                <a:srgbClr val="C00000"/>
              </a:solidFill>
            </a:endParaRPr>
          </a:p>
          <a:p>
            <a:pPr algn="ctr"/>
            <a:r>
              <a:rPr lang="ru-RU" sz="1400" dirty="0" smtClean="0">
                <a:solidFill>
                  <a:srgbClr val="C00000"/>
                </a:solidFill>
              </a:rPr>
              <a:t>Сумма налога НДС = 0 – Входящий НДС</a:t>
            </a:r>
            <a:endParaRPr lang="ru-RU" sz="1400" dirty="0">
              <a:solidFill>
                <a:srgbClr val="C00000"/>
              </a:solidFill>
            </a:endParaRPr>
          </a:p>
        </p:txBody>
      </p:sp>
      <p:sp>
        <p:nvSpPr>
          <p:cNvPr id="14" name="TextBox 13"/>
          <p:cNvSpPr txBox="1"/>
          <p:nvPr/>
        </p:nvSpPr>
        <p:spPr>
          <a:xfrm>
            <a:off x="211304" y="1813623"/>
            <a:ext cx="8467806" cy="954107"/>
          </a:xfrm>
          <a:prstGeom prst="rect">
            <a:avLst/>
          </a:prstGeom>
          <a:noFill/>
        </p:spPr>
        <p:txBody>
          <a:bodyPr wrap="square" rtlCol="0">
            <a:spAutoFit/>
          </a:bodyPr>
          <a:lstStyle/>
          <a:p>
            <a:pPr algn="ctr"/>
            <a:r>
              <a:rPr lang="ru-RU" sz="1400" dirty="0" smtClean="0"/>
              <a:t>Каждый  отчетный период компания должна подать декларацию по налогу НДС и заплатить сумму налога НДС в бюджет.</a:t>
            </a:r>
          </a:p>
          <a:p>
            <a:pPr algn="ctr"/>
            <a:endParaRPr lang="ru-RU" sz="1400" dirty="0" smtClean="0"/>
          </a:p>
          <a:p>
            <a:pPr algn="ctr"/>
            <a:r>
              <a:rPr lang="ru-RU" sz="1400" dirty="0" smtClean="0">
                <a:solidFill>
                  <a:srgbClr val="C00000"/>
                </a:solidFill>
              </a:rPr>
              <a:t>Сумма налога НДС = Исходящий НДС –  Входящий НДС</a:t>
            </a:r>
            <a:endParaRPr lang="ru-RU" sz="1400" dirty="0">
              <a:solidFill>
                <a:srgbClr val="C00000"/>
              </a:solidFill>
            </a:endParaRPr>
          </a:p>
        </p:txBody>
      </p:sp>
    </p:spTree>
    <p:extLst>
      <p:ext uri="{BB962C8B-B14F-4D97-AF65-F5344CB8AC3E}">
        <p14:creationId xmlns:p14="http://schemas.microsoft.com/office/powerpoint/2010/main" val="3593856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03163" y="1377744"/>
            <a:ext cx="4049490" cy="369332"/>
          </a:xfrm>
          <a:prstGeom prst="rect">
            <a:avLst/>
          </a:prstGeom>
          <a:noFill/>
        </p:spPr>
        <p:txBody>
          <a:bodyPr wrap="square" rtlCol="0">
            <a:spAutoFit/>
          </a:bodyPr>
          <a:lstStyle/>
          <a:p>
            <a:r>
              <a:rPr lang="ru-RU" dirty="0" smtClean="0">
                <a:solidFill>
                  <a:schemeClr val="accent1">
                    <a:lumMod val="50000"/>
                  </a:schemeClr>
                </a:solidFill>
              </a:rPr>
              <a:t>Как возместить налог НДС из бюджета?</a:t>
            </a:r>
            <a:endParaRPr lang="ru-RU" dirty="0">
              <a:solidFill>
                <a:schemeClr val="accent1">
                  <a:lumMod val="50000"/>
                </a:schemeClr>
              </a:solidFill>
            </a:endParaRPr>
          </a:p>
        </p:txBody>
      </p:sp>
      <p:sp>
        <p:nvSpPr>
          <p:cNvPr id="6" name="Прямоугольник 5"/>
          <p:cNvSpPr/>
          <p:nvPr/>
        </p:nvSpPr>
        <p:spPr>
          <a:xfrm>
            <a:off x="662844" y="2181172"/>
            <a:ext cx="1704072" cy="91647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7" name="Прямоугольник 6"/>
          <p:cNvSpPr/>
          <p:nvPr/>
        </p:nvSpPr>
        <p:spPr>
          <a:xfrm>
            <a:off x="2780415" y="2175767"/>
            <a:ext cx="1704072" cy="91647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8" name="Прямоугольник 7"/>
          <p:cNvSpPr/>
          <p:nvPr/>
        </p:nvSpPr>
        <p:spPr>
          <a:xfrm>
            <a:off x="7024941" y="2175767"/>
            <a:ext cx="1704072" cy="91647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9" name="Прямоугольник 8"/>
          <p:cNvSpPr/>
          <p:nvPr/>
        </p:nvSpPr>
        <p:spPr>
          <a:xfrm>
            <a:off x="4861763" y="2164672"/>
            <a:ext cx="1704072" cy="91647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0" name="TextBox 9"/>
          <p:cNvSpPr txBox="1"/>
          <p:nvPr/>
        </p:nvSpPr>
        <p:spPr>
          <a:xfrm>
            <a:off x="4883179" y="2162226"/>
            <a:ext cx="1632064" cy="954107"/>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Получить подтверждение ФНС о суммы </a:t>
            </a:r>
          </a:p>
          <a:p>
            <a:pPr algn="ctr"/>
            <a:r>
              <a:rPr lang="ru-RU" sz="1400" dirty="0" smtClean="0">
                <a:solidFill>
                  <a:srgbClr val="283E6E"/>
                </a:solidFill>
                <a:latin typeface="Times New Roman" panose="02020603050405020304" pitchFamily="18" charset="0"/>
                <a:cs typeface="Times New Roman" panose="02020603050405020304" pitchFamily="18" charset="0"/>
              </a:rPr>
              <a:t>возмещения </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11" name="Стрелка вправо 10"/>
          <p:cNvSpPr/>
          <p:nvPr/>
        </p:nvSpPr>
        <p:spPr>
          <a:xfrm>
            <a:off x="2394461" y="2564349"/>
            <a:ext cx="360182" cy="19021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2" name="Стрелка вправо 11"/>
          <p:cNvSpPr/>
          <p:nvPr/>
        </p:nvSpPr>
        <p:spPr>
          <a:xfrm>
            <a:off x="4484487" y="2538951"/>
            <a:ext cx="360182" cy="19021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3" name="Стрелка вправо 12"/>
          <p:cNvSpPr/>
          <p:nvPr/>
        </p:nvSpPr>
        <p:spPr>
          <a:xfrm>
            <a:off x="6634597" y="2538951"/>
            <a:ext cx="360182" cy="19021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4" name="TextBox 13"/>
          <p:cNvSpPr txBox="1"/>
          <p:nvPr/>
        </p:nvSpPr>
        <p:spPr>
          <a:xfrm>
            <a:off x="661033" y="2169807"/>
            <a:ext cx="1714430" cy="954107"/>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Подать декларацию в ФНС  (до 25 числа после отчетного периода)</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7179219" y="2162226"/>
            <a:ext cx="1438531" cy="954107"/>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Получить  суммы налога НДС</a:t>
            </a:r>
          </a:p>
          <a:p>
            <a:pPr algn="ctr"/>
            <a:r>
              <a:rPr lang="ru-RU" sz="1400" dirty="0" smtClean="0">
                <a:solidFill>
                  <a:srgbClr val="283E6E"/>
                </a:solidFill>
                <a:latin typeface="Times New Roman" panose="02020603050405020304" pitchFamily="18" charset="0"/>
                <a:cs typeface="Times New Roman" panose="02020603050405020304" pitchFamily="18" charset="0"/>
              </a:rPr>
              <a:t> из бюджета</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2914937" y="2160499"/>
            <a:ext cx="1437128" cy="954107"/>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Пройти камеральную</a:t>
            </a:r>
          </a:p>
          <a:p>
            <a:pPr algn="ctr"/>
            <a:r>
              <a:rPr lang="ru-RU" sz="1400" dirty="0" smtClean="0">
                <a:solidFill>
                  <a:srgbClr val="283E6E"/>
                </a:solidFill>
                <a:latin typeface="Times New Roman" panose="02020603050405020304" pitchFamily="18" charset="0"/>
                <a:cs typeface="Times New Roman" panose="02020603050405020304" pitchFamily="18" charset="0"/>
              </a:rPr>
              <a:t> проверка</a:t>
            </a:r>
          </a:p>
          <a:p>
            <a:pPr algn="ctr"/>
            <a:r>
              <a:rPr lang="ru-RU" sz="1400" dirty="0" smtClean="0">
                <a:solidFill>
                  <a:srgbClr val="283E6E"/>
                </a:solidFill>
                <a:latin typeface="Times New Roman" panose="02020603050405020304" pitchFamily="18" charset="0"/>
                <a:cs typeface="Times New Roman" panose="02020603050405020304" pitchFamily="18" charset="0"/>
              </a:rPr>
              <a:t> (6-9 месяцев) </a:t>
            </a:r>
            <a:endParaRPr lang="ru-RU" sz="1400" dirty="0">
              <a:solidFill>
                <a:srgbClr val="283E6E"/>
              </a:solidFill>
              <a:latin typeface="Times New Roman" panose="02020603050405020304" pitchFamily="18" charset="0"/>
              <a:cs typeface="Times New Roman" panose="02020603050405020304" pitchFamily="18" charset="0"/>
            </a:endParaRPr>
          </a:p>
        </p:txBody>
      </p:sp>
      <p:cxnSp>
        <p:nvCxnSpPr>
          <p:cNvPr id="17" name="Прямая со стрелкой 16"/>
          <p:cNvCxnSpPr/>
          <p:nvPr/>
        </p:nvCxnSpPr>
        <p:spPr>
          <a:xfrm>
            <a:off x="1203119" y="3937175"/>
            <a:ext cx="6843826" cy="95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161160" y="5390630"/>
            <a:ext cx="6836102" cy="338554"/>
          </a:xfrm>
          <a:prstGeom prst="rect">
            <a:avLst/>
          </a:prstGeom>
          <a:noFill/>
        </p:spPr>
        <p:txBody>
          <a:bodyPr wrap="none" rtlCol="0">
            <a:spAutoFit/>
          </a:bodyPr>
          <a:lstStyle/>
          <a:p>
            <a:r>
              <a:rPr lang="ru-RU" sz="1600" b="1" dirty="0" smtClean="0">
                <a:solidFill>
                  <a:srgbClr val="FF0000"/>
                </a:solidFill>
                <a:latin typeface="Arial" panose="020B0604020202020204" pitchFamily="34" charset="0"/>
                <a:cs typeface="Arial" panose="020B0604020202020204" pitchFamily="34" charset="0"/>
              </a:rPr>
              <a:t>Время получения Экспортером денежных средств - до 9 месяцев</a:t>
            </a:r>
            <a:endParaRPr lang="ru-RU" sz="1600" b="1" dirty="0">
              <a:solidFill>
                <a:srgbClr val="FF0000"/>
              </a:solidFill>
              <a:latin typeface="Arial" panose="020B0604020202020204" pitchFamily="34" charset="0"/>
              <a:cs typeface="Arial" panose="020B0604020202020204" pitchFamily="34" charset="0"/>
            </a:endParaRPr>
          </a:p>
        </p:txBody>
      </p:sp>
      <p:cxnSp>
        <p:nvCxnSpPr>
          <p:cNvPr id="24" name="Прямая соединительная линия 23"/>
          <p:cNvCxnSpPr/>
          <p:nvPr/>
        </p:nvCxnSpPr>
        <p:spPr>
          <a:xfrm>
            <a:off x="1189480" y="3795995"/>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928113" y="3449586"/>
            <a:ext cx="763206" cy="338554"/>
          </a:xfrm>
          <a:prstGeom prst="rect">
            <a:avLst/>
          </a:prstGeom>
          <a:noFill/>
        </p:spPr>
        <p:txBody>
          <a:bodyPr wrap="square" rtlCol="0">
            <a:spAutoFit/>
          </a:bodyPr>
          <a:lstStyle/>
          <a:p>
            <a:r>
              <a:rPr lang="ru-RU" sz="800" dirty="0" smtClean="0"/>
              <a:t>Подача декларации</a:t>
            </a:r>
            <a:endParaRPr lang="ru-RU" sz="800" dirty="0"/>
          </a:p>
        </p:txBody>
      </p:sp>
      <p:sp>
        <p:nvSpPr>
          <p:cNvPr id="26" name="TextBox 25"/>
          <p:cNvSpPr txBox="1"/>
          <p:nvPr/>
        </p:nvSpPr>
        <p:spPr>
          <a:xfrm>
            <a:off x="745919" y="4084875"/>
            <a:ext cx="914400" cy="584775"/>
          </a:xfrm>
          <a:prstGeom prst="rect">
            <a:avLst/>
          </a:prstGeom>
          <a:noFill/>
        </p:spPr>
        <p:txBody>
          <a:bodyPr wrap="square" rtlCol="0">
            <a:spAutoFit/>
          </a:bodyPr>
          <a:lstStyle/>
          <a:p>
            <a:pPr algn="ctr"/>
            <a:r>
              <a:rPr lang="ru-RU" sz="800" dirty="0" smtClean="0"/>
              <a:t>25 число месяца, следующего за отчетным</a:t>
            </a:r>
            <a:endParaRPr lang="ru-RU" sz="800" dirty="0"/>
          </a:p>
        </p:txBody>
      </p:sp>
      <p:cxnSp>
        <p:nvCxnSpPr>
          <p:cNvPr id="27" name="Прямая соединительная линия 26"/>
          <p:cNvCxnSpPr/>
          <p:nvPr/>
        </p:nvCxnSpPr>
        <p:spPr>
          <a:xfrm>
            <a:off x="2797160" y="3810469"/>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2552758" y="3375933"/>
            <a:ext cx="763206" cy="338554"/>
          </a:xfrm>
          <a:prstGeom prst="rect">
            <a:avLst/>
          </a:prstGeom>
          <a:noFill/>
        </p:spPr>
        <p:txBody>
          <a:bodyPr wrap="square" rtlCol="0">
            <a:spAutoFit/>
          </a:bodyPr>
          <a:lstStyle/>
          <a:p>
            <a:r>
              <a:rPr lang="ru-RU" sz="800" dirty="0" smtClean="0"/>
              <a:t>Камеральная проверка</a:t>
            </a:r>
            <a:endParaRPr lang="ru-RU" sz="800" dirty="0"/>
          </a:p>
        </p:txBody>
      </p:sp>
      <p:cxnSp>
        <p:nvCxnSpPr>
          <p:cNvPr id="29" name="Прямая соединительная линия 28"/>
          <p:cNvCxnSpPr/>
          <p:nvPr/>
        </p:nvCxnSpPr>
        <p:spPr>
          <a:xfrm>
            <a:off x="6385515" y="3872588"/>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6012381" y="3438052"/>
            <a:ext cx="763206" cy="338554"/>
          </a:xfrm>
          <a:prstGeom prst="rect">
            <a:avLst/>
          </a:prstGeom>
          <a:noFill/>
        </p:spPr>
        <p:txBody>
          <a:bodyPr wrap="square" rtlCol="0">
            <a:spAutoFit/>
          </a:bodyPr>
          <a:lstStyle/>
          <a:p>
            <a:pPr algn="ctr"/>
            <a:r>
              <a:rPr lang="ru-RU" sz="800" dirty="0" smtClean="0"/>
              <a:t>Решение ФНС</a:t>
            </a:r>
            <a:endParaRPr lang="ru-RU" sz="800" dirty="0"/>
          </a:p>
        </p:txBody>
      </p:sp>
      <p:sp>
        <p:nvSpPr>
          <p:cNvPr id="31" name="TextBox 30"/>
          <p:cNvSpPr txBox="1"/>
          <p:nvPr/>
        </p:nvSpPr>
        <p:spPr>
          <a:xfrm>
            <a:off x="3315964" y="4022981"/>
            <a:ext cx="914400" cy="215444"/>
          </a:xfrm>
          <a:prstGeom prst="rect">
            <a:avLst/>
          </a:prstGeom>
          <a:noFill/>
        </p:spPr>
        <p:txBody>
          <a:bodyPr wrap="square" rtlCol="0">
            <a:spAutoFit/>
          </a:bodyPr>
          <a:lstStyle/>
          <a:p>
            <a:pPr algn="ctr"/>
            <a:r>
              <a:rPr lang="ru-RU" sz="800" dirty="0" smtClean="0"/>
              <a:t>6-9 месяцев</a:t>
            </a:r>
            <a:endParaRPr lang="ru-RU" sz="800" dirty="0"/>
          </a:p>
        </p:txBody>
      </p:sp>
      <p:cxnSp>
        <p:nvCxnSpPr>
          <p:cNvPr id="32" name="Прямая соединительная линия 31"/>
          <p:cNvCxnSpPr/>
          <p:nvPr/>
        </p:nvCxnSpPr>
        <p:spPr>
          <a:xfrm>
            <a:off x="7568442" y="3898940"/>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7396699" y="3348188"/>
            <a:ext cx="763206" cy="584775"/>
          </a:xfrm>
          <a:prstGeom prst="rect">
            <a:avLst/>
          </a:prstGeom>
          <a:noFill/>
        </p:spPr>
        <p:txBody>
          <a:bodyPr wrap="square" rtlCol="0">
            <a:spAutoFit/>
          </a:bodyPr>
          <a:lstStyle/>
          <a:p>
            <a:r>
              <a:rPr lang="ru-RU" sz="800" dirty="0" smtClean="0">
                <a:solidFill>
                  <a:srgbClr val="FF0000"/>
                </a:solidFill>
              </a:rPr>
              <a:t>Получение суммы налога на р/с экспортера</a:t>
            </a:r>
            <a:endParaRPr lang="ru-RU" sz="800" dirty="0">
              <a:solidFill>
                <a:srgbClr val="FF0000"/>
              </a:solidFill>
            </a:endParaRPr>
          </a:p>
        </p:txBody>
      </p:sp>
      <p:sp>
        <p:nvSpPr>
          <p:cNvPr id="34" name="TextBox 33"/>
          <p:cNvSpPr txBox="1"/>
          <p:nvPr/>
        </p:nvSpPr>
        <p:spPr>
          <a:xfrm>
            <a:off x="6515243" y="4112830"/>
            <a:ext cx="914400" cy="215444"/>
          </a:xfrm>
          <a:prstGeom prst="rect">
            <a:avLst/>
          </a:prstGeom>
          <a:noFill/>
        </p:spPr>
        <p:txBody>
          <a:bodyPr wrap="square" rtlCol="0">
            <a:spAutoFit/>
          </a:bodyPr>
          <a:lstStyle/>
          <a:p>
            <a:pPr algn="ctr"/>
            <a:r>
              <a:rPr lang="ru-RU" sz="800" dirty="0" smtClean="0"/>
              <a:t>14 рабочих дней </a:t>
            </a:r>
            <a:endParaRPr lang="ru-RU" sz="800" dirty="0"/>
          </a:p>
        </p:txBody>
      </p:sp>
      <p:sp>
        <p:nvSpPr>
          <p:cNvPr id="38" name="Дуга 37"/>
          <p:cNvSpPr/>
          <p:nvPr/>
        </p:nvSpPr>
        <p:spPr>
          <a:xfrm rot="10800000">
            <a:off x="2794042" y="3543297"/>
            <a:ext cx="3582401" cy="796952"/>
          </a:xfrm>
          <a:prstGeom prst="arc">
            <a:avLst>
              <a:gd name="adj1" fmla="val 11032756"/>
              <a:gd name="adj2" fmla="val 110915"/>
            </a:avLst>
          </a:prstGeom>
          <a:ln>
            <a:prstDash val="dash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
        <p:nvSpPr>
          <p:cNvPr id="39" name="Дуга 38"/>
          <p:cNvSpPr/>
          <p:nvPr/>
        </p:nvSpPr>
        <p:spPr>
          <a:xfrm rot="10800000">
            <a:off x="6385514" y="3650319"/>
            <a:ext cx="1182928" cy="796952"/>
          </a:xfrm>
          <a:prstGeom prst="arc">
            <a:avLst>
              <a:gd name="adj1" fmla="val 10621563"/>
              <a:gd name="adj2" fmla="val 110915"/>
            </a:avLst>
          </a:prstGeom>
          <a:ln>
            <a:prstDash val="dash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extLst>
      <p:ext uri="{BB962C8B-B14F-4D97-AF65-F5344CB8AC3E}">
        <p14:creationId xmlns:p14="http://schemas.microsoft.com/office/powerpoint/2010/main" val="4144151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06608" y="2650991"/>
            <a:ext cx="7653298" cy="1569660"/>
          </a:xfrm>
          <a:prstGeom prst="rect">
            <a:avLst/>
          </a:prstGeom>
          <a:noFill/>
        </p:spPr>
        <p:txBody>
          <a:bodyPr wrap="square" rtlCol="0">
            <a:spAutoFit/>
          </a:bodyPr>
          <a:lstStyle/>
          <a:p>
            <a:pPr algn="just"/>
            <a:r>
              <a:rPr lang="ru-RU" sz="1600" b="1" u="sng" dirty="0" smtClean="0">
                <a:solidFill>
                  <a:schemeClr val="accent1">
                    <a:lumMod val="50000"/>
                  </a:schemeClr>
                </a:solidFill>
                <a:latin typeface="Arial" panose="020B0604020202020204" pitchFamily="34" charset="0"/>
                <a:cs typeface="Arial" panose="020B0604020202020204" pitchFamily="34" charset="0"/>
              </a:rPr>
              <a:t>Гарантия в пользу налогового органа </a:t>
            </a:r>
          </a:p>
          <a:p>
            <a:pPr algn="just"/>
            <a:endParaRPr lang="ru-RU" sz="1600" dirty="0">
              <a:solidFill>
                <a:schemeClr val="accent1">
                  <a:lumMod val="50000"/>
                </a:schemeClr>
              </a:solidFill>
              <a:latin typeface="Arial" panose="020B0604020202020204" pitchFamily="34" charset="0"/>
              <a:cs typeface="Arial" panose="020B0604020202020204" pitchFamily="34" charset="0"/>
            </a:endParaRPr>
          </a:p>
          <a:p>
            <a:pPr algn="just"/>
            <a:r>
              <a:rPr lang="ru-RU" sz="1600" dirty="0" smtClean="0">
                <a:solidFill>
                  <a:schemeClr val="accent1">
                    <a:lumMod val="50000"/>
                  </a:schemeClr>
                </a:solidFill>
                <a:latin typeface="Arial" panose="020B0604020202020204" pitchFamily="34" charset="0"/>
                <a:cs typeface="Arial" panose="020B0604020202020204" pitchFamily="34" charset="0"/>
              </a:rPr>
              <a:t>– обеспечение обязательства экспортера вернуть сумму налога НДС (полную или частично), которая была получена авансом из бюджета, если по результатам камеральной проверки налоговый орган не подтвердить право на применение Экспортером льготной ставки налога НДС </a:t>
            </a:r>
            <a:endParaRPr lang="ru-RU" sz="1600" dirty="0">
              <a:solidFill>
                <a:schemeClr val="accent1">
                  <a:lumMod val="50000"/>
                </a:schemeClr>
              </a:solidFill>
              <a:latin typeface="Arial" panose="020B0604020202020204" pitchFamily="34" charset="0"/>
              <a:cs typeface="Arial" panose="020B0604020202020204" pitchFamily="34" charset="0"/>
            </a:endParaRPr>
          </a:p>
        </p:txBody>
      </p:sp>
      <p:sp>
        <p:nvSpPr>
          <p:cNvPr id="2" name="TextBox 1"/>
          <p:cNvSpPr txBox="1"/>
          <p:nvPr/>
        </p:nvSpPr>
        <p:spPr>
          <a:xfrm>
            <a:off x="1006608" y="1321653"/>
            <a:ext cx="7653298" cy="1077218"/>
          </a:xfrm>
          <a:prstGeom prst="rect">
            <a:avLst/>
          </a:prstGeom>
          <a:noFill/>
        </p:spPr>
        <p:txBody>
          <a:bodyPr wrap="square" rtlCol="0">
            <a:spAutoFit/>
          </a:bodyPr>
          <a:lstStyle/>
          <a:p>
            <a:r>
              <a:rPr lang="ru-RU" sz="1600" b="1" u="sng" dirty="0" smtClean="0">
                <a:solidFill>
                  <a:schemeClr val="accent1">
                    <a:lumMod val="50000"/>
                  </a:schemeClr>
                </a:solidFill>
                <a:latin typeface="Arial" panose="020B0604020202020204" pitchFamily="34" charset="0"/>
                <a:cs typeface="Arial" panose="020B0604020202020204" pitchFamily="34" charset="0"/>
              </a:rPr>
              <a:t>Ускоренное возмещение налога НДС</a:t>
            </a:r>
            <a:endParaRPr lang="ru-RU" sz="1600" b="1" u="sng" dirty="0">
              <a:solidFill>
                <a:schemeClr val="accent1">
                  <a:lumMod val="50000"/>
                </a:schemeClr>
              </a:solidFill>
              <a:latin typeface="Arial" panose="020B0604020202020204" pitchFamily="34" charset="0"/>
              <a:cs typeface="Arial" panose="020B0604020202020204" pitchFamily="34" charset="0"/>
            </a:endParaRPr>
          </a:p>
          <a:p>
            <a:r>
              <a:rPr lang="ru-RU" sz="1600" dirty="0" smtClean="0">
                <a:solidFill>
                  <a:schemeClr val="accent1">
                    <a:lumMod val="50000"/>
                  </a:schemeClr>
                </a:solidFill>
                <a:latin typeface="Arial" panose="020B0604020202020204" pitchFamily="34" charset="0"/>
                <a:cs typeface="Arial" panose="020B0604020202020204" pitchFamily="34" charset="0"/>
              </a:rPr>
              <a:t>Регулируется статьей 176.1 Налогового кодекса РФ «Заявительный порядок возмещения налога НДС»</a:t>
            </a:r>
          </a:p>
          <a:p>
            <a:endParaRPr lang="ru-RU" sz="1600" dirty="0">
              <a:solidFill>
                <a:schemeClr val="accent1">
                  <a:lumMod val="50000"/>
                </a:schemeClr>
              </a:solidFill>
              <a:latin typeface="Arial" panose="020B0604020202020204" pitchFamily="34" charset="0"/>
              <a:cs typeface="Arial" panose="020B0604020202020204" pitchFamily="34" charset="0"/>
            </a:endParaRPr>
          </a:p>
        </p:txBody>
      </p:sp>
      <p:sp>
        <p:nvSpPr>
          <p:cNvPr id="6" name="TextBox 5"/>
          <p:cNvSpPr txBox="1"/>
          <p:nvPr/>
        </p:nvSpPr>
        <p:spPr>
          <a:xfrm>
            <a:off x="1006608" y="4872424"/>
            <a:ext cx="7653298" cy="1323439"/>
          </a:xfrm>
          <a:prstGeom prst="rect">
            <a:avLst/>
          </a:prstGeom>
          <a:noFill/>
        </p:spPr>
        <p:txBody>
          <a:bodyPr wrap="square" rtlCol="0">
            <a:spAutoFit/>
          </a:bodyPr>
          <a:lstStyle/>
          <a:p>
            <a:r>
              <a:rPr lang="ru-RU" sz="1600" b="1" u="sng" dirty="0" smtClean="0">
                <a:solidFill>
                  <a:schemeClr val="accent1">
                    <a:lumMod val="50000"/>
                  </a:schemeClr>
                </a:solidFill>
                <a:latin typeface="Arial" panose="020B0604020202020204" pitchFamily="34" charset="0"/>
                <a:cs typeface="Arial" panose="020B0604020202020204" pitchFamily="34" charset="0"/>
              </a:rPr>
              <a:t>Требования к Банкам гарантам</a:t>
            </a:r>
            <a:r>
              <a:rPr lang="ru-RU" sz="1600" dirty="0" smtClean="0">
                <a:solidFill>
                  <a:schemeClr val="accent1">
                    <a:lumMod val="50000"/>
                  </a:schemeClr>
                </a:solidFill>
                <a:latin typeface="Arial" panose="020B0604020202020204" pitchFamily="34" charset="0"/>
                <a:cs typeface="Arial" panose="020B0604020202020204" pitchFamily="34" charset="0"/>
              </a:rPr>
              <a:t> установлены статьей 74.1 Налогового кодекса РФ</a:t>
            </a:r>
          </a:p>
          <a:p>
            <a:r>
              <a:rPr lang="ru-RU" sz="1600" dirty="0" smtClean="0">
                <a:solidFill>
                  <a:schemeClr val="accent1">
                    <a:lumMod val="50000"/>
                  </a:schemeClr>
                </a:solidFill>
                <a:latin typeface="Arial" panose="020B0604020202020204" pitchFamily="34" charset="0"/>
                <a:cs typeface="Arial" panose="020B0604020202020204" pitchFamily="34" charset="0"/>
              </a:rPr>
              <a:t>Список Банков гарантов необходимо проверить на сайте Минфина РФ</a:t>
            </a:r>
          </a:p>
          <a:p>
            <a:endParaRPr lang="ru-RU" sz="1600" dirty="0">
              <a:solidFill>
                <a:schemeClr val="accent1">
                  <a:lumMod val="50000"/>
                </a:schemeClr>
              </a:solidFill>
              <a:latin typeface="Arial" panose="020B0604020202020204" pitchFamily="34" charset="0"/>
              <a:cs typeface="Arial" panose="020B0604020202020204" pitchFamily="34" charset="0"/>
            </a:endParaRPr>
          </a:p>
          <a:p>
            <a:endParaRPr lang="ru-RU" sz="16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61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16988" y="1014599"/>
            <a:ext cx="6086889" cy="646331"/>
          </a:xfrm>
          <a:prstGeom prst="rect">
            <a:avLst/>
          </a:prstGeom>
          <a:noFill/>
        </p:spPr>
        <p:txBody>
          <a:bodyPr wrap="square" rtlCol="0">
            <a:spAutoFit/>
          </a:bodyPr>
          <a:lstStyle/>
          <a:p>
            <a:pPr algn="ctr"/>
            <a:r>
              <a:rPr lang="ru-RU" b="1" dirty="0" smtClean="0">
                <a:solidFill>
                  <a:schemeClr val="accent1">
                    <a:lumMod val="50000"/>
                  </a:schemeClr>
                </a:solidFill>
              </a:rPr>
              <a:t>Как вернуть налог НДС из бюджета с использованием банковской гарантии?</a:t>
            </a:r>
            <a:endParaRPr lang="ru-RU" b="1" dirty="0">
              <a:solidFill>
                <a:schemeClr val="accent1">
                  <a:lumMod val="50000"/>
                </a:schemeClr>
              </a:solidFill>
            </a:endParaRPr>
          </a:p>
        </p:txBody>
      </p:sp>
      <p:cxnSp>
        <p:nvCxnSpPr>
          <p:cNvPr id="17" name="Прямая со стрелкой 16"/>
          <p:cNvCxnSpPr/>
          <p:nvPr/>
        </p:nvCxnSpPr>
        <p:spPr>
          <a:xfrm flipV="1">
            <a:off x="409477" y="5531737"/>
            <a:ext cx="8067980" cy="103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2212279" y="6410666"/>
            <a:ext cx="5549661" cy="307777"/>
          </a:xfrm>
          <a:prstGeom prst="rect">
            <a:avLst/>
          </a:prstGeom>
          <a:noFill/>
        </p:spPr>
        <p:txBody>
          <a:bodyPr wrap="none" rtlCol="0">
            <a:spAutoFit/>
          </a:bodyPr>
          <a:lstStyle/>
          <a:p>
            <a:r>
              <a:rPr lang="ru-RU" sz="1400" b="1" dirty="0" smtClean="0">
                <a:solidFill>
                  <a:srgbClr val="FF0000"/>
                </a:solidFill>
                <a:latin typeface="Arial" panose="020B0604020202020204" pitchFamily="34" charset="0"/>
                <a:cs typeface="Arial" panose="020B0604020202020204" pitchFamily="34" charset="0"/>
              </a:rPr>
              <a:t>Время получения Экспортером денежных средств - 14 дней</a:t>
            </a:r>
            <a:endParaRPr lang="ru-RU" sz="1400" b="1" dirty="0">
              <a:solidFill>
                <a:srgbClr val="FF0000"/>
              </a:solidFill>
              <a:latin typeface="Arial" panose="020B0604020202020204" pitchFamily="34" charset="0"/>
              <a:cs typeface="Arial" panose="020B0604020202020204" pitchFamily="34" charset="0"/>
            </a:endParaRPr>
          </a:p>
        </p:txBody>
      </p:sp>
      <p:cxnSp>
        <p:nvCxnSpPr>
          <p:cNvPr id="20" name="Прямая соединительная линия 19"/>
          <p:cNvCxnSpPr/>
          <p:nvPr/>
        </p:nvCxnSpPr>
        <p:spPr>
          <a:xfrm>
            <a:off x="409477" y="5424928"/>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6925853" y="1988811"/>
            <a:ext cx="1346195" cy="954107"/>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Пройти камеральную</a:t>
            </a:r>
          </a:p>
          <a:p>
            <a:pPr algn="ctr"/>
            <a:r>
              <a:rPr lang="ru-RU" sz="1400" dirty="0" smtClean="0">
                <a:solidFill>
                  <a:srgbClr val="283E6E"/>
                </a:solidFill>
                <a:latin typeface="Times New Roman" panose="02020603050405020304" pitchFamily="18" charset="0"/>
                <a:cs typeface="Times New Roman" panose="02020603050405020304" pitchFamily="18" charset="0"/>
              </a:rPr>
              <a:t> проверку</a:t>
            </a:r>
          </a:p>
          <a:p>
            <a:pPr algn="ctr"/>
            <a:r>
              <a:rPr lang="ru-RU" sz="1400" dirty="0" smtClean="0">
                <a:solidFill>
                  <a:srgbClr val="283E6E"/>
                </a:solidFill>
                <a:latin typeface="Times New Roman" panose="02020603050405020304" pitchFamily="18" charset="0"/>
                <a:cs typeface="Times New Roman" panose="02020603050405020304" pitchFamily="18" charset="0"/>
              </a:rPr>
              <a:t> 3-6 месяцев </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409477" y="2022483"/>
            <a:ext cx="1731617" cy="1178277"/>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2" name="Прямоугольник 21"/>
          <p:cNvSpPr/>
          <p:nvPr/>
        </p:nvSpPr>
        <p:spPr>
          <a:xfrm>
            <a:off x="2527049" y="2017078"/>
            <a:ext cx="1704072" cy="115739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3" name="Прямоугольник 22"/>
          <p:cNvSpPr/>
          <p:nvPr/>
        </p:nvSpPr>
        <p:spPr>
          <a:xfrm>
            <a:off x="6771575" y="2017079"/>
            <a:ext cx="1704072" cy="91647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4" name="Прямоугольник 23"/>
          <p:cNvSpPr/>
          <p:nvPr/>
        </p:nvSpPr>
        <p:spPr>
          <a:xfrm>
            <a:off x="4613756" y="2017077"/>
            <a:ext cx="1704072" cy="115739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5" name="TextBox 24"/>
          <p:cNvSpPr txBox="1"/>
          <p:nvPr/>
        </p:nvSpPr>
        <p:spPr>
          <a:xfrm>
            <a:off x="6809389" y="3539243"/>
            <a:ext cx="1632064" cy="954107"/>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Получить подтверждение ФНС суммы </a:t>
            </a:r>
          </a:p>
          <a:p>
            <a:pPr algn="ctr"/>
            <a:r>
              <a:rPr lang="ru-RU" sz="1400" dirty="0" smtClean="0">
                <a:solidFill>
                  <a:srgbClr val="283E6E"/>
                </a:solidFill>
                <a:latin typeface="Times New Roman" panose="02020603050405020304" pitchFamily="18" charset="0"/>
                <a:cs typeface="Times New Roman" panose="02020603050405020304" pitchFamily="18" charset="0"/>
              </a:rPr>
              <a:t>возмещения НДС</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26" name="Стрелка вправо 25"/>
          <p:cNvSpPr/>
          <p:nvPr/>
        </p:nvSpPr>
        <p:spPr>
          <a:xfrm>
            <a:off x="2141095" y="2405661"/>
            <a:ext cx="360182" cy="19021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7" name="Стрелка вправо 26"/>
          <p:cNvSpPr/>
          <p:nvPr/>
        </p:nvSpPr>
        <p:spPr>
          <a:xfrm>
            <a:off x="4231121" y="2380263"/>
            <a:ext cx="360182" cy="19021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8" name="Стрелка вправо 27"/>
          <p:cNvSpPr/>
          <p:nvPr/>
        </p:nvSpPr>
        <p:spPr>
          <a:xfrm>
            <a:off x="6328440" y="2406389"/>
            <a:ext cx="360182" cy="19021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9" name="TextBox 28"/>
          <p:cNvSpPr txBox="1"/>
          <p:nvPr/>
        </p:nvSpPr>
        <p:spPr>
          <a:xfrm>
            <a:off x="2486568" y="1990627"/>
            <a:ext cx="1714430" cy="1169551"/>
          </a:xfrm>
          <a:prstGeom prst="rect">
            <a:avLst/>
          </a:prstGeom>
          <a:noFill/>
        </p:spPr>
        <p:txBody>
          <a:bodyPr wrap="square" rtlCol="0">
            <a:spAutoFit/>
          </a:bodyPr>
          <a:lstStyle/>
          <a:p>
            <a:pPr algn="ctr"/>
            <a:r>
              <a:rPr lang="ru-RU" sz="1400" dirty="0">
                <a:solidFill>
                  <a:srgbClr val="283E6E"/>
                </a:solidFill>
                <a:latin typeface="Times New Roman" panose="02020603050405020304" pitchFamily="18" charset="0"/>
                <a:cs typeface="Times New Roman" panose="02020603050405020304" pitchFamily="18" charset="0"/>
              </a:rPr>
              <a:t>Подать декларацию в ФНС </a:t>
            </a:r>
            <a:r>
              <a:rPr lang="ru-RU" sz="1400" dirty="0" smtClean="0">
                <a:solidFill>
                  <a:srgbClr val="283E6E"/>
                </a:solidFill>
                <a:latin typeface="Times New Roman" panose="02020603050405020304" pitchFamily="18" charset="0"/>
                <a:cs typeface="Times New Roman" panose="02020603050405020304" pitchFamily="18" charset="0"/>
              </a:rPr>
              <a:t>вместе с гарантией </a:t>
            </a:r>
            <a:r>
              <a:rPr lang="ru-RU" sz="1400" dirty="0">
                <a:solidFill>
                  <a:srgbClr val="283E6E"/>
                </a:solidFill>
                <a:latin typeface="Times New Roman" panose="02020603050405020304" pitchFamily="18" charset="0"/>
                <a:cs typeface="Times New Roman" panose="02020603050405020304" pitchFamily="18" charset="0"/>
              </a:rPr>
              <a:t>(до 25 числа после отчетного периода)</a:t>
            </a:r>
          </a:p>
        </p:txBody>
      </p:sp>
      <p:sp>
        <p:nvSpPr>
          <p:cNvPr id="30" name="TextBox 29"/>
          <p:cNvSpPr txBox="1"/>
          <p:nvPr/>
        </p:nvSpPr>
        <p:spPr>
          <a:xfrm>
            <a:off x="409477" y="3754305"/>
            <a:ext cx="1614897" cy="733355"/>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Возврат суммы </a:t>
            </a:r>
          </a:p>
          <a:p>
            <a:pPr algn="ctr"/>
            <a:r>
              <a:rPr lang="ru-RU" sz="1400" dirty="0" smtClean="0">
                <a:solidFill>
                  <a:srgbClr val="283E6E"/>
                </a:solidFill>
                <a:latin typeface="Times New Roman" panose="02020603050405020304" pitchFamily="18" charset="0"/>
                <a:cs typeface="Times New Roman" panose="02020603050405020304" pitchFamily="18" charset="0"/>
              </a:rPr>
              <a:t>НДС</a:t>
            </a:r>
          </a:p>
          <a:p>
            <a:pPr algn="ctr"/>
            <a:r>
              <a:rPr lang="ru-RU" sz="1400" dirty="0" smtClean="0">
                <a:solidFill>
                  <a:srgbClr val="283E6E"/>
                </a:solidFill>
                <a:latin typeface="Times New Roman" panose="02020603050405020304" pitchFamily="18" charset="0"/>
                <a:cs typeface="Times New Roman" panose="02020603050405020304" pitchFamily="18" charset="0"/>
              </a:rPr>
              <a:t> в бюджет</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31" name="Прямоугольник 30"/>
          <p:cNvSpPr/>
          <p:nvPr/>
        </p:nvSpPr>
        <p:spPr>
          <a:xfrm>
            <a:off x="2609259" y="3762354"/>
            <a:ext cx="1704072" cy="718012"/>
          </a:xfrm>
          <a:prstGeom prst="rect">
            <a:avLst/>
          </a:prstGeom>
          <a:noFill/>
          <a:ln>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32" name="TextBox 31"/>
          <p:cNvSpPr txBox="1"/>
          <p:nvPr/>
        </p:nvSpPr>
        <p:spPr>
          <a:xfrm>
            <a:off x="2644448" y="3859750"/>
            <a:ext cx="1477786" cy="523220"/>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Требование по гарантии</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33" name="Стрелка вправо 32"/>
          <p:cNvSpPr/>
          <p:nvPr/>
        </p:nvSpPr>
        <p:spPr>
          <a:xfrm rot="5400000">
            <a:off x="7323467" y="3141676"/>
            <a:ext cx="600286" cy="19485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34" name="TextBox 33"/>
          <p:cNvSpPr txBox="1"/>
          <p:nvPr/>
        </p:nvSpPr>
        <p:spPr>
          <a:xfrm>
            <a:off x="389221" y="2031210"/>
            <a:ext cx="1714430" cy="1169551"/>
          </a:xfrm>
          <a:prstGeom prst="rect">
            <a:avLst/>
          </a:prstGeom>
          <a:noFill/>
        </p:spPr>
        <p:txBody>
          <a:bodyPr wrap="square" rtlCol="0">
            <a:spAutoFit/>
          </a:bodyPr>
          <a:lstStyle/>
          <a:p>
            <a:pPr algn="ctr"/>
            <a:r>
              <a:rPr lang="ru-RU" sz="1400" dirty="0" smtClean="0">
                <a:solidFill>
                  <a:srgbClr val="283E6E"/>
                </a:solidFill>
                <a:latin typeface="Times New Roman" panose="02020603050405020304" pitchFamily="18" charset="0"/>
                <a:cs typeface="Times New Roman" panose="02020603050405020304" pitchFamily="18" charset="0"/>
              </a:rPr>
              <a:t>Получить банковскую гарантию на сумму налога НДС к возмещению</a:t>
            </a:r>
            <a:endParaRPr lang="ru-RU" sz="1400" dirty="0">
              <a:solidFill>
                <a:srgbClr val="283E6E"/>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4686350" y="2021525"/>
            <a:ext cx="1481047" cy="954107"/>
          </a:xfrm>
          <a:prstGeom prst="rect">
            <a:avLst/>
          </a:prstGeom>
        </p:spPr>
        <p:txBody>
          <a:bodyPr wrap="square">
            <a:spAutoFit/>
          </a:bodyPr>
          <a:lstStyle/>
          <a:p>
            <a:pPr algn="ctr"/>
            <a:r>
              <a:rPr lang="ru-RU" sz="1400" dirty="0">
                <a:solidFill>
                  <a:srgbClr val="283E6E"/>
                </a:solidFill>
                <a:latin typeface="Times New Roman" panose="02020603050405020304" pitchFamily="18" charset="0"/>
                <a:cs typeface="Times New Roman" panose="02020603050405020304" pitchFamily="18" charset="0"/>
              </a:rPr>
              <a:t>Получить  </a:t>
            </a:r>
            <a:r>
              <a:rPr lang="ru-RU" sz="1400" dirty="0" smtClean="0">
                <a:solidFill>
                  <a:srgbClr val="283E6E"/>
                </a:solidFill>
                <a:latin typeface="Times New Roman" panose="02020603050405020304" pitchFamily="18" charset="0"/>
                <a:cs typeface="Times New Roman" panose="02020603050405020304" pitchFamily="18" charset="0"/>
              </a:rPr>
              <a:t>сумму налога </a:t>
            </a:r>
            <a:r>
              <a:rPr lang="ru-RU" sz="1400" dirty="0">
                <a:solidFill>
                  <a:srgbClr val="283E6E"/>
                </a:solidFill>
                <a:latin typeface="Times New Roman" panose="02020603050405020304" pitchFamily="18" charset="0"/>
                <a:cs typeface="Times New Roman" panose="02020603050405020304" pitchFamily="18" charset="0"/>
              </a:rPr>
              <a:t>НДС</a:t>
            </a:r>
          </a:p>
          <a:p>
            <a:pPr algn="ctr"/>
            <a:r>
              <a:rPr lang="ru-RU" sz="1400" dirty="0">
                <a:solidFill>
                  <a:srgbClr val="283E6E"/>
                </a:solidFill>
                <a:latin typeface="Times New Roman" panose="02020603050405020304" pitchFamily="18" charset="0"/>
                <a:cs typeface="Times New Roman" panose="02020603050405020304" pitchFamily="18" charset="0"/>
              </a:rPr>
              <a:t> из бюджета</a:t>
            </a:r>
          </a:p>
        </p:txBody>
      </p:sp>
      <p:sp>
        <p:nvSpPr>
          <p:cNvPr id="37" name="Прямоугольник 36"/>
          <p:cNvSpPr/>
          <p:nvPr/>
        </p:nvSpPr>
        <p:spPr>
          <a:xfrm>
            <a:off x="6773385" y="3558060"/>
            <a:ext cx="1704072" cy="916474"/>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38" name="Прямоугольник 37"/>
          <p:cNvSpPr/>
          <p:nvPr/>
        </p:nvSpPr>
        <p:spPr>
          <a:xfrm>
            <a:off x="409477" y="3782791"/>
            <a:ext cx="1704072" cy="718012"/>
          </a:xfrm>
          <a:prstGeom prst="rect">
            <a:avLst/>
          </a:prstGeom>
          <a:noFill/>
          <a:ln>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39" name="Стрелка влево 38"/>
          <p:cNvSpPr/>
          <p:nvPr/>
        </p:nvSpPr>
        <p:spPr>
          <a:xfrm>
            <a:off x="4430050" y="3849043"/>
            <a:ext cx="2262619" cy="315045"/>
          </a:xfrm>
          <a:prstGeom prst="leftArrow">
            <a:avLst/>
          </a:prstGeom>
          <a:gradFill>
            <a:gsLst>
              <a:gs pos="0">
                <a:schemeClr val="accent1">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40" name="TextBox 39"/>
          <p:cNvSpPr txBox="1"/>
          <p:nvPr/>
        </p:nvSpPr>
        <p:spPr>
          <a:xfrm>
            <a:off x="4569631" y="4157200"/>
            <a:ext cx="2123038" cy="646331"/>
          </a:xfrm>
          <a:prstGeom prst="rect">
            <a:avLst/>
          </a:prstGeom>
          <a:noFill/>
        </p:spPr>
        <p:txBody>
          <a:bodyPr wrap="square" rtlCol="0">
            <a:spAutoFit/>
          </a:bodyPr>
          <a:lstStyle/>
          <a:p>
            <a:r>
              <a:rPr lang="ru-RU" sz="1200" dirty="0" smtClean="0">
                <a:solidFill>
                  <a:schemeClr val="accent1">
                    <a:lumMod val="50000"/>
                  </a:schemeClr>
                </a:solidFill>
              </a:rPr>
              <a:t>Если ФНС не подтвердила сумму налога (полностью или частично)</a:t>
            </a:r>
            <a:endParaRPr lang="ru-RU" sz="1200" dirty="0">
              <a:solidFill>
                <a:schemeClr val="accent1">
                  <a:lumMod val="50000"/>
                </a:schemeClr>
              </a:solidFill>
            </a:endParaRPr>
          </a:p>
        </p:txBody>
      </p:sp>
      <p:sp>
        <p:nvSpPr>
          <p:cNvPr id="41" name="Стрелка влево 40"/>
          <p:cNvSpPr/>
          <p:nvPr/>
        </p:nvSpPr>
        <p:spPr>
          <a:xfrm>
            <a:off x="2141094" y="3928967"/>
            <a:ext cx="432161" cy="330148"/>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cxnSp>
        <p:nvCxnSpPr>
          <p:cNvPr id="43" name="Прямая соединительная линия 42"/>
          <p:cNvCxnSpPr/>
          <p:nvPr/>
        </p:nvCxnSpPr>
        <p:spPr>
          <a:xfrm>
            <a:off x="1275285" y="5442218"/>
            <a:ext cx="0" cy="240242"/>
          </a:xfrm>
          <a:prstGeom prst="line">
            <a:avLst/>
          </a:prstGeom>
        </p:spPr>
        <p:style>
          <a:lnRef idx="2">
            <a:schemeClr val="accent1"/>
          </a:lnRef>
          <a:fillRef idx="0">
            <a:schemeClr val="accent1"/>
          </a:fillRef>
          <a:effectRef idx="1">
            <a:schemeClr val="accent1"/>
          </a:effectRef>
          <a:fontRef idx="minor">
            <a:schemeClr val="tx1"/>
          </a:fontRef>
        </p:style>
      </p:cxnSp>
      <p:cxnSp>
        <p:nvCxnSpPr>
          <p:cNvPr id="44" name="Прямая соединительная линия 43"/>
          <p:cNvCxnSpPr/>
          <p:nvPr/>
        </p:nvCxnSpPr>
        <p:spPr>
          <a:xfrm>
            <a:off x="2798100" y="5452888"/>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184350" y="5079907"/>
            <a:ext cx="658031" cy="338554"/>
          </a:xfrm>
          <a:prstGeom prst="rect">
            <a:avLst/>
          </a:prstGeom>
          <a:noFill/>
        </p:spPr>
        <p:txBody>
          <a:bodyPr wrap="square" rtlCol="0">
            <a:spAutoFit/>
          </a:bodyPr>
          <a:lstStyle/>
          <a:p>
            <a:r>
              <a:rPr lang="ru-RU" sz="800" dirty="0" smtClean="0"/>
              <a:t>Получение гарантии</a:t>
            </a:r>
            <a:endParaRPr lang="ru-RU" sz="800" dirty="0"/>
          </a:p>
        </p:txBody>
      </p:sp>
      <p:sp>
        <p:nvSpPr>
          <p:cNvPr id="46" name="TextBox 45"/>
          <p:cNvSpPr txBox="1"/>
          <p:nvPr/>
        </p:nvSpPr>
        <p:spPr>
          <a:xfrm>
            <a:off x="1013918" y="5095809"/>
            <a:ext cx="763206" cy="338554"/>
          </a:xfrm>
          <a:prstGeom prst="rect">
            <a:avLst/>
          </a:prstGeom>
          <a:noFill/>
        </p:spPr>
        <p:txBody>
          <a:bodyPr wrap="square" rtlCol="0">
            <a:spAutoFit/>
          </a:bodyPr>
          <a:lstStyle/>
          <a:p>
            <a:r>
              <a:rPr lang="ru-RU" sz="800" dirty="0" smtClean="0"/>
              <a:t>Подача декларации</a:t>
            </a:r>
            <a:endParaRPr lang="ru-RU" sz="800" dirty="0"/>
          </a:p>
        </p:txBody>
      </p:sp>
      <p:sp>
        <p:nvSpPr>
          <p:cNvPr id="47" name="TextBox 46"/>
          <p:cNvSpPr txBox="1"/>
          <p:nvPr/>
        </p:nvSpPr>
        <p:spPr>
          <a:xfrm>
            <a:off x="831724" y="5731098"/>
            <a:ext cx="914400" cy="584775"/>
          </a:xfrm>
          <a:prstGeom prst="rect">
            <a:avLst/>
          </a:prstGeom>
          <a:noFill/>
        </p:spPr>
        <p:txBody>
          <a:bodyPr wrap="square" rtlCol="0">
            <a:spAutoFit/>
          </a:bodyPr>
          <a:lstStyle/>
          <a:p>
            <a:pPr algn="ctr"/>
            <a:r>
              <a:rPr lang="ru-RU" sz="800" dirty="0" smtClean="0"/>
              <a:t>25 число месяца, следующего за отчетным</a:t>
            </a:r>
            <a:endParaRPr lang="ru-RU" sz="800" dirty="0"/>
          </a:p>
        </p:txBody>
      </p:sp>
      <p:cxnSp>
        <p:nvCxnSpPr>
          <p:cNvPr id="48" name="Прямая соединительная линия 47"/>
          <p:cNvCxnSpPr/>
          <p:nvPr/>
        </p:nvCxnSpPr>
        <p:spPr>
          <a:xfrm>
            <a:off x="4120837" y="5434341"/>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2414530" y="4899093"/>
            <a:ext cx="763206" cy="584775"/>
          </a:xfrm>
          <a:prstGeom prst="rect">
            <a:avLst/>
          </a:prstGeom>
          <a:noFill/>
        </p:spPr>
        <p:txBody>
          <a:bodyPr wrap="square" rtlCol="0">
            <a:spAutoFit/>
          </a:bodyPr>
          <a:lstStyle/>
          <a:p>
            <a:r>
              <a:rPr lang="ru-RU" sz="800" dirty="0" smtClean="0"/>
              <a:t>Подтверждение от ФНС о принятии документов</a:t>
            </a:r>
            <a:endParaRPr lang="ru-RU" sz="800" dirty="0"/>
          </a:p>
        </p:txBody>
      </p:sp>
      <p:sp>
        <p:nvSpPr>
          <p:cNvPr id="50" name="TextBox 49"/>
          <p:cNvSpPr txBox="1"/>
          <p:nvPr/>
        </p:nvSpPr>
        <p:spPr>
          <a:xfrm>
            <a:off x="1658855" y="5627394"/>
            <a:ext cx="914400" cy="215444"/>
          </a:xfrm>
          <a:prstGeom prst="rect">
            <a:avLst/>
          </a:prstGeom>
          <a:noFill/>
        </p:spPr>
        <p:txBody>
          <a:bodyPr wrap="square" rtlCol="0">
            <a:spAutoFit/>
          </a:bodyPr>
          <a:lstStyle/>
          <a:p>
            <a:pPr algn="ctr"/>
            <a:r>
              <a:rPr lang="ru-RU" sz="800" dirty="0" smtClean="0"/>
              <a:t>5 рабочих дней </a:t>
            </a:r>
            <a:endParaRPr lang="ru-RU" sz="800" dirty="0"/>
          </a:p>
        </p:txBody>
      </p:sp>
      <p:sp>
        <p:nvSpPr>
          <p:cNvPr id="51" name="TextBox 50"/>
          <p:cNvSpPr txBox="1"/>
          <p:nvPr/>
        </p:nvSpPr>
        <p:spPr>
          <a:xfrm>
            <a:off x="3777828" y="4884660"/>
            <a:ext cx="763206" cy="584775"/>
          </a:xfrm>
          <a:prstGeom prst="rect">
            <a:avLst/>
          </a:prstGeom>
          <a:noFill/>
        </p:spPr>
        <p:txBody>
          <a:bodyPr wrap="square" rtlCol="0">
            <a:spAutoFit/>
          </a:bodyPr>
          <a:lstStyle/>
          <a:p>
            <a:r>
              <a:rPr lang="ru-RU" sz="800" dirty="0" smtClean="0">
                <a:solidFill>
                  <a:srgbClr val="FF0000"/>
                </a:solidFill>
              </a:rPr>
              <a:t>Получение сумму налога на р/с экспортера</a:t>
            </a:r>
            <a:endParaRPr lang="ru-RU" sz="800" dirty="0">
              <a:solidFill>
                <a:srgbClr val="FF0000"/>
              </a:solidFill>
            </a:endParaRPr>
          </a:p>
        </p:txBody>
      </p:sp>
      <p:sp>
        <p:nvSpPr>
          <p:cNvPr id="52" name="TextBox 51"/>
          <p:cNvSpPr txBox="1"/>
          <p:nvPr/>
        </p:nvSpPr>
        <p:spPr>
          <a:xfrm>
            <a:off x="3034933" y="5665708"/>
            <a:ext cx="914400" cy="215444"/>
          </a:xfrm>
          <a:prstGeom prst="rect">
            <a:avLst/>
          </a:prstGeom>
          <a:noFill/>
        </p:spPr>
        <p:txBody>
          <a:bodyPr wrap="square" rtlCol="0">
            <a:spAutoFit/>
          </a:bodyPr>
          <a:lstStyle/>
          <a:p>
            <a:pPr algn="ctr"/>
            <a:r>
              <a:rPr lang="ru-RU" sz="800" dirty="0" smtClean="0"/>
              <a:t>7 рабочих дней </a:t>
            </a:r>
            <a:endParaRPr lang="ru-RU" sz="800" dirty="0"/>
          </a:p>
        </p:txBody>
      </p:sp>
      <p:cxnSp>
        <p:nvCxnSpPr>
          <p:cNvPr id="53" name="Прямая соединительная линия 52"/>
          <p:cNvCxnSpPr/>
          <p:nvPr/>
        </p:nvCxnSpPr>
        <p:spPr>
          <a:xfrm>
            <a:off x="4987110" y="5442218"/>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4742708" y="5007682"/>
            <a:ext cx="763206" cy="338554"/>
          </a:xfrm>
          <a:prstGeom prst="rect">
            <a:avLst/>
          </a:prstGeom>
          <a:noFill/>
        </p:spPr>
        <p:txBody>
          <a:bodyPr wrap="square" rtlCol="0">
            <a:spAutoFit/>
          </a:bodyPr>
          <a:lstStyle/>
          <a:p>
            <a:r>
              <a:rPr lang="ru-RU" sz="800" dirty="0" smtClean="0"/>
              <a:t>Камеральная проверка</a:t>
            </a:r>
            <a:endParaRPr lang="ru-RU" sz="800" dirty="0"/>
          </a:p>
        </p:txBody>
      </p:sp>
      <p:cxnSp>
        <p:nvCxnSpPr>
          <p:cNvPr id="55" name="Прямая соединительная линия 54"/>
          <p:cNvCxnSpPr/>
          <p:nvPr/>
        </p:nvCxnSpPr>
        <p:spPr>
          <a:xfrm>
            <a:off x="6809389" y="5419620"/>
            <a:ext cx="0" cy="240242"/>
          </a:xfrm>
          <a:prstGeom prst="line">
            <a:avLst/>
          </a:prstGeom>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6564987" y="4985084"/>
            <a:ext cx="763206" cy="338554"/>
          </a:xfrm>
          <a:prstGeom prst="rect">
            <a:avLst/>
          </a:prstGeom>
          <a:noFill/>
        </p:spPr>
        <p:txBody>
          <a:bodyPr wrap="square" rtlCol="0">
            <a:spAutoFit/>
          </a:bodyPr>
          <a:lstStyle/>
          <a:p>
            <a:pPr algn="ctr"/>
            <a:r>
              <a:rPr lang="ru-RU" sz="800" dirty="0" smtClean="0"/>
              <a:t>Решение ФНС</a:t>
            </a:r>
            <a:endParaRPr lang="ru-RU" sz="800" dirty="0"/>
          </a:p>
        </p:txBody>
      </p:sp>
      <p:sp>
        <p:nvSpPr>
          <p:cNvPr id="57" name="TextBox 56"/>
          <p:cNvSpPr txBox="1"/>
          <p:nvPr/>
        </p:nvSpPr>
        <p:spPr>
          <a:xfrm>
            <a:off x="5505914" y="5654730"/>
            <a:ext cx="914400" cy="215444"/>
          </a:xfrm>
          <a:prstGeom prst="rect">
            <a:avLst/>
          </a:prstGeom>
          <a:noFill/>
        </p:spPr>
        <p:txBody>
          <a:bodyPr wrap="square" rtlCol="0">
            <a:spAutoFit/>
          </a:bodyPr>
          <a:lstStyle/>
          <a:p>
            <a:pPr algn="ctr"/>
            <a:r>
              <a:rPr lang="ru-RU" sz="800" dirty="0" smtClean="0"/>
              <a:t>3-6 месяцев</a:t>
            </a:r>
            <a:endParaRPr lang="ru-RU" sz="800" dirty="0"/>
          </a:p>
        </p:txBody>
      </p:sp>
      <p:sp>
        <p:nvSpPr>
          <p:cNvPr id="58" name="Дуга 57"/>
          <p:cNvSpPr/>
          <p:nvPr/>
        </p:nvSpPr>
        <p:spPr>
          <a:xfrm rot="10800000">
            <a:off x="1296995" y="5173318"/>
            <a:ext cx="2823840" cy="796952"/>
          </a:xfrm>
          <a:prstGeom prst="arc">
            <a:avLst>
              <a:gd name="adj1" fmla="val 11032756"/>
              <a:gd name="adj2" fmla="val 110915"/>
            </a:avLst>
          </a:prstGeom>
          <a:ln>
            <a:prstDash val="dash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extLst>
      <p:ext uri="{BB962C8B-B14F-4D97-AF65-F5344CB8AC3E}">
        <p14:creationId xmlns:p14="http://schemas.microsoft.com/office/powerpoint/2010/main" val="2116602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723"/>
          <p:cNvSpPr txBox="1"/>
          <p:nvPr/>
        </p:nvSpPr>
        <p:spPr>
          <a:xfrm>
            <a:off x="2551338" y="1353393"/>
            <a:ext cx="4640100" cy="355200"/>
          </a:xfrm>
          <a:prstGeom prst="rect">
            <a:avLst/>
          </a:prstGeom>
          <a:noFill/>
          <a:ln>
            <a:noFill/>
          </a:ln>
        </p:spPr>
        <p:txBody>
          <a:bodyPr wrap="square" lIns="91425" tIns="45700" rIns="91425" bIns="45700" anchor="t" anchorCtr="0">
            <a:noAutofit/>
          </a:bodyPr>
          <a:lstStyle/>
          <a:p>
            <a:r>
              <a:rPr lang="ru-RU" sz="2000" b="1" dirty="0" smtClean="0">
                <a:solidFill>
                  <a:srgbClr val="0070C0"/>
                </a:solidFill>
                <a:latin typeface="Arial" panose="020B0604020202020204" pitchFamily="34" charset="0"/>
                <a:ea typeface="Arial"/>
                <a:cs typeface="Arial" panose="020B0604020202020204" pitchFamily="34" charset="0"/>
                <a:sym typeface="Arial"/>
              </a:rPr>
              <a:t>Этапы получения гарантии</a:t>
            </a:r>
            <a:endParaRPr lang="ru-RU" sz="2000" b="1" dirty="0">
              <a:solidFill>
                <a:srgbClr val="0070C0"/>
              </a:solidFill>
              <a:latin typeface="Arial" panose="020B0604020202020204" pitchFamily="34" charset="0"/>
              <a:ea typeface="Arial"/>
              <a:cs typeface="Arial" panose="020B0604020202020204" pitchFamily="34" charset="0"/>
              <a:sym typeface="Arial"/>
            </a:endParaRPr>
          </a:p>
        </p:txBody>
      </p:sp>
      <p:sp>
        <p:nvSpPr>
          <p:cNvPr id="3" name="TextBox 2"/>
          <p:cNvSpPr txBox="1"/>
          <p:nvPr/>
        </p:nvSpPr>
        <p:spPr>
          <a:xfrm>
            <a:off x="1206393" y="1997849"/>
            <a:ext cx="7176888" cy="2800767"/>
          </a:xfrm>
          <a:prstGeom prst="rect">
            <a:avLst/>
          </a:prstGeom>
          <a:noFill/>
        </p:spPr>
        <p:txBody>
          <a:bodyPr wrap="square" rtlCol="0">
            <a:spAutoFit/>
          </a:bodyPr>
          <a:lstStyle/>
          <a:p>
            <a:pPr marL="285750" indent="-285750">
              <a:buFont typeface="Wingdings" panose="05000000000000000000" pitchFamily="2" charset="2"/>
              <a:buChar char="ü"/>
            </a:pPr>
            <a:r>
              <a:rPr lang="ru-RU" sz="1600" dirty="0" smtClean="0">
                <a:solidFill>
                  <a:srgbClr val="205595"/>
                </a:solidFill>
                <a:latin typeface="Arial" panose="020B0604020202020204" pitchFamily="34" charset="0"/>
                <a:cs typeface="Arial" panose="020B0604020202020204" pitchFamily="34" charset="0"/>
              </a:rPr>
              <a:t>Обратиться в </a:t>
            </a:r>
            <a:r>
              <a:rPr lang="ru-RU" sz="1600" smtClean="0">
                <a:solidFill>
                  <a:srgbClr val="205595"/>
                </a:solidFill>
                <a:latin typeface="Arial" panose="020B0604020202020204" pitchFamily="34" charset="0"/>
                <a:cs typeface="Arial" panose="020B0604020202020204" pitchFamily="34" charset="0"/>
              </a:rPr>
              <a:t>представительство </a:t>
            </a:r>
            <a:r>
              <a:rPr lang="ru-RU" sz="1600" smtClean="0">
                <a:solidFill>
                  <a:srgbClr val="205595"/>
                </a:solidFill>
                <a:latin typeface="Arial" panose="020B0604020202020204" pitchFamily="34" charset="0"/>
                <a:cs typeface="Arial" panose="020B0604020202020204" pitchFamily="34" charset="0"/>
              </a:rPr>
              <a:t>РЭЦ или </a:t>
            </a:r>
            <a:r>
              <a:rPr lang="ru-RU" sz="1600" smtClean="0">
                <a:solidFill>
                  <a:srgbClr val="205595"/>
                </a:solidFill>
                <a:latin typeface="Arial" panose="020B0604020202020204" pitchFamily="34" charset="0"/>
                <a:cs typeface="Arial" panose="020B0604020202020204" pitchFamily="34" charset="0"/>
              </a:rPr>
              <a:t>ЦПЭ</a:t>
            </a:r>
            <a:endParaRPr lang="ru-RU" sz="1600" dirty="0" smtClean="0">
              <a:solidFill>
                <a:srgbClr val="205595"/>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ru-RU" sz="1600" dirty="0" smtClean="0">
                <a:solidFill>
                  <a:srgbClr val="205595"/>
                </a:solidFill>
                <a:latin typeface="Arial" panose="020B0604020202020204" pitchFamily="34" charset="0"/>
                <a:cs typeface="Arial" panose="020B0604020202020204" pitchFamily="34" charset="0"/>
              </a:rPr>
              <a:t>Предоставить необходимый пакет документов</a:t>
            </a:r>
          </a:p>
          <a:p>
            <a:pPr marL="285750" indent="-285750">
              <a:buFont typeface="Wingdings" panose="05000000000000000000" pitchFamily="2" charset="2"/>
              <a:buChar char="ü"/>
            </a:pPr>
            <a:r>
              <a:rPr lang="ru-RU" sz="1600" dirty="0" smtClean="0">
                <a:solidFill>
                  <a:srgbClr val="205595"/>
                </a:solidFill>
                <a:latin typeface="Arial" panose="020B0604020202020204" pitchFamily="34" charset="0"/>
                <a:cs typeface="Arial" panose="020B0604020202020204" pitchFamily="34" charset="0"/>
              </a:rPr>
              <a:t>Подписать необходимые заявления и заверения</a:t>
            </a:r>
          </a:p>
          <a:p>
            <a:pPr marL="285750" indent="-285750">
              <a:buFont typeface="Wingdings" panose="05000000000000000000" pitchFamily="2" charset="2"/>
              <a:buChar char="ü"/>
            </a:pPr>
            <a:r>
              <a:rPr lang="ru-RU" sz="1600" dirty="0" smtClean="0">
                <a:solidFill>
                  <a:srgbClr val="205595"/>
                </a:solidFill>
                <a:latin typeface="Arial" panose="020B0604020202020204" pitchFamily="34" charset="0"/>
                <a:cs typeface="Arial" panose="020B0604020202020204" pitchFamily="34" charset="0"/>
              </a:rPr>
              <a:t>Подписать соглашение о выдаче гарантии и договор (-ы) поручительства</a:t>
            </a:r>
          </a:p>
          <a:p>
            <a:pPr marL="285750" indent="-285750">
              <a:buFont typeface="Wingdings" panose="05000000000000000000" pitchFamily="2" charset="2"/>
              <a:buChar char="ü"/>
            </a:pPr>
            <a:r>
              <a:rPr lang="ru-RU" sz="1600" dirty="0" smtClean="0">
                <a:solidFill>
                  <a:srgbClr val="205595"/>
                </a:solidFill>
                <a:latin typeface="Arial" panose="020B0604020202020204" pitchFamily="34" charset="0"/>
                <a:cs typeface="Arial" panose="020B0604020202020204" pitchFamily="34" charset="0"/>
              </a:rPr>
              <a:t>Согласовать с ФНС форму гарантии</a:t>
            </a:r>
          </a:p>
          <a:p>
            <a:endParaRPr lang="ru-RU" sz="1600" dirty="0" smtClean="0">
              <a:solidFill>
                <a:srgbClr val="205595"/>
              </a:solidFill>
              <a:latin typeface="Arial" panose="020B0604020202020204" pitchFamily="34" charset="0"/>
              <a:cs typeface="Arial" panose="020B0604020202020204" pitchFamily="34" charset="0"/>
            </a:endParaRPr>
          </a:p>
          <a:p>
            <a:r>
              <a:rPr lang="ru-RU" sz="1600" u="sng" dirty="0" smtClean="0">
                <a:solidFill>
                  <a:srgbClr val="205595"/>
                </a:solidFill>
                <a:latin typeface="Arial" panose="020B0604020202020204" pitchFamily="34" charset="0"/>
                <a:cs typeface="Arial" panose="020B0604020202020204" pitchFamily="34" charset="0"/>
              </a:rPr>
              <a:t>После прохождения процедуры принятия решения банком:</a:t>
            </a:r>
          </a:p>
          <a:p>
            <a:pPr marL="285750" indent="-285750">
              <a:buFont typeface="Wingdings" panose="05000000000000000000" pitchFamily="2" charset="2"/>
              <a:buChar char="ü"/>
            </a:pPr>
            <a:r>
              <a:rPr lang="ru-RU" sz="1600" dirty="0" smtClean="0">
                <a:solidFill>
                  <a:srgbClr val="205595"/>
                </a:solidFill>
                <a:latin typeface="Arial" panose="020B0604020202020204" pitchFamily="34" charset="0"/>
                <a:cs typeface="Arial" panose="020B0604020202020204" pitchFamily="34" charset="0"/>
              </a:rPr>
              <a:t>Оплатить комиссию за предоставление гарантии (2,5% от суммы)</a:t>
            </a:r>
          </a:p>
          <a:p>
            <a:pPr marL="285750" indent="-285750">
              <a:buFont typeface="Wingdings" panose="05000000000000000000" pitchFamily="2" charset="2"/>
              <a:buChar char="ü"/>
            </a:pPr>
            <a:r>
              <a:rPr lang="ru-RU" sz="1600" dirty="0" smtClean="0">
                <a:solidFill>
                  <a:srgbClr val="205595"/>
                </a:solidFill>
                <a:latin typeface="Arial" panose="020B0604020202020204" pitchFamily="34" charset="0"/>
                <a:cs typeface="Arial" panose="020B0604020202020204" pitchFamily="34" charset="0"/>
              </a:rPr>
              <a:t>Получить гарантию</a:t>
            </a:r>
          </a:p>
          <a:p>
            <a:pPr marL="285750" indent="-285750">
              <a:buFont typeface="Wingdings" panose="05000000000000000000" pitchFamily="2" charset="2"/>
              <a:buChar char="ü"/>
            </a:pPr>
            <a:endParaRPr lang="ru-RU" sz="1600" dirty="0">
              <a:solidFill>
                <a:srgbClr val="20559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63888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10726</TotalTime>
  <Words>492</Words>
  <Application>Microsoft Office PowerPoint</Application>
  <PresentationFormat>Экран (4:3)</PresentationFormat>
  <Paragraphs>93</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1,1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Запуск работы  центра</dc:title>
  <dc:creator>Apple Mac Pro</dc:creator>
  <cp:lastModifiedBy>bragova</cp:lastModifiedBy>
  <cp:revision>121</cp:revision>
  <cp:lastPrinted>2017-01-24T13:30:28Z</cp:lastPrinted>
  <dcterms:created xsi:type="dcterms:W3CDTF">2015-09-17T06:56:09Z</dcterms:created>
  <dcterms:modified xsi:type="dcterms:W3CDTF">2019-05-31T06:00:54Z</dcterms:modified>
</cp:coreProperties>
</file>